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9"/>
  </p:notesMasterIdLst>
  <p:sldIdLst>
    <p:sldId id="256" r:id="rId5"/>
    <p:sldId id="257" r:id="rId6"/>
    <p:sldId id="264" r:id="rId7"/>
    <p:sldId id="262" r:id="rId8"/>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8" userDrawn="1">
          <p15:clr>
            <a:srgbClr val="A4A3A4"/>
          </p15:clr>
        </p15:guide>
        <p15:guide id="2" pos="26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918A29-3D60-CDB6-F674-E8A82B24A79F}" name="Darnell Wynn" initials="" userId="S::Darnell.Wynn@gcihealth.com::1a888537-00e0-44b6-94f7-5932db6ee745" providerId="AD"/>
  <p188:author id="{8A691C97-D214-6812-3177-9ED7C0FE3D4E}" name="Emily Offit" initials="EO" userId="S::emily.offit@gcihealth.com::7a10803a-9258-4bce-bb46-6144cf074cfd" providerId="AD"/>
  <p188:author id="{883E17E7-7005-4219-C69F-5153DD8A79C6}" name="Emily Offit" initials="EO" userId="S::Emily.Offit@gcihealth.com::7a10803a-9258-4bce-bb46-6144cf074c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2C5"/>
    <a:srgbClr val="F37F63"/>
    <a:srgbClr val="19BB7C"/>
    <a:srgbClr val="6022A6"/>
    <a:srgbClr val="F8D754"/>
    <a:srgbClr val="F3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B0621D-CA37-4318-8E24-B2917B503A0D}" v="109" dt="2025-06-30T12:02:31.58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23"/>
    <p:restoredTop sz="96283" autoAdjust="0"/>
  </p:normalViewPr>
  <p:slideViewPr>
    <p:cSldViewPr>
      <p:cViewPr>
        <p:scale>
          <a:sx n="66" d="100"/>
          <a:sy n="66" d="100"/>
        </p:scale>
        <p:origin x="2058" y="6"/>
      </p:cViewPr>
      <p:guideLst>
        <p:guide orient="horz" pos="2888"/>
        <p:guide pos="2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Offit" userId="OtqcfX56ar8Pf2drOK6LBtheokVAExw/6zWAE4dQRTM=" providerId="None" clId="Web-{6BF2D4EA-C67D-4BBF-81AE-5572E05802EB}"/>
    <pc:docChg chg="modSld">
      <pc:chgData name="Emily Offit" userId="OtqcfX56ar8Pf2drOK6LBtheokVAExw/6zWAE4dQRTM=" providerId="None" clId="Web-{6BF2D4EA-C67D-4BBF-81AE-5572E05802EB}" dt="2025-06-03T21:01:01.541" v="168" actId="20577"/>
      <pc:docMkLst>
        <pc:docMk/>
      </pc:docMkLst>
      <pc:sldChg chg="addSp delSp modSp">
        <pc:chgData name="Emily Offit" userId="OtqcfX56ar8Pf2drOK6LBtheokVAExw/6zWAE4dQRTM=" providerId="None" clId="Web-{6BF2D4EA-C67D-4BBF-81AE-5572E05802EB}" dt="2025-06-03T20:34:57.722" v="107" actId="20577"/>
        <pc:sldMkLst>
          <pc:docMk/>
          <pc:sldMk cId="0" sldId="256"/>
        </pc:sldMkLst>
        <pc:spChg chg="add mod">
          <ac:chgData name="Emily Offit" userId="OtqcfX56ar8Pf2drOK6LBtheokVAExw/6zWAE4dQRTM=" providerId="None" clId="Web-{6BF2D4EA-C67D-4BBF-81AE-5572E05802EB}" dt="2025-06-03T20:30:45.969" v="23" actId="1076"/>
          <ac:spMkLst>
            <pc:docMk/>
            <pc:sldMk cId="0" sldId="256"/>
            <ac:spMk id="5" creationId="{E0595FAD-218A-BDCF-D034-D8BA8022EA70}"/>
          </ac:spMkLst>
        </pc:spChg>
        <pc:spChg chg="mod">
          <ac:chgData name="Emily Offit" userId="OtqcfX56ar8Pf2drOK6LBtheokVAExw/6zWAE4dQRTM=" providerId="None" clId="Web-{6BF2D4EA-C67D-4BBF-81AE-5572E05802EB}" dt="2025-06-03T20:33:33.481" v="72" actId="20577"/>
          <ac:spMkLst>
            <pc:docMk/>
            <pc:sldMk cId="0" sldId="256"/>
            <ac:spMk id="11" creationId="{00000000-0000-0000-0000-000000000000}"/>
          </ac:spMkLst>
        </pc:spChg>
        <pc:spChg chg="add mod">
          <ac:chgData name="Emily Offit" userId="OtqcfX56ar8Pf2drOK6LBtheokVAExw/6zWAE4dQRTM=" providerId="None" clId="Web-{6BF2D4EA-C67D-4BBF-81AE-5572E05802EB}" dt="2025-06-03T20:30:50.953" v="24" actId="1076"/>
          <ac:spMkLst>
            <pc:docMk/>
            <pc:sldMk cId="0" sldId="256"/>
            <ac:spMk id="12" creationId="{22BEDF92-7924-FA06-A022-39BF6282F75D}"/>
          </ac:spMkLst>
        </pc:spChg>
        <pc:spChg chg="mod">
          <ac:chgData name="Emily Offit" userId="OtqcfX56ar8Pf2drOK6LBtheokVAExw/6zWAE4dQRTM=" providerId="None" clId="Web-{6BF2D4EA-C67D-4BBF-81AE-5572E05802EB}" dt="2025-06-03T20:34:57.722" v="107" actId="20577"/>
          <ac:spMkLst>
            <pc:docMk/>
            <pc:sldMk cId="0" sldId="256"/>
            <ac:spMk id="30" creationId="{00000000-0000-0000-0000-000000000000}"/>
          </ac:spMkLst>
        </pc:spChg>
        <pc:spChg chg="mod">
          <ac:chgData name="Emily Offit" userId="OtqcfX56ar8Pf2drOK6LBtheokVAExw/6zWAE4dQRTM=" providerId="None" clId="Web-{6BF2D4EA-C67D-4BBF-81AE-5572E05802EB}" dt="2025-06-03T20:29:13.540" v="0" actId="20577"/>
          <ac:spMkLst>
            <pc:docMk/>
            <pc:sldMk cId="0" sldId="256"/>
            <ac:spMk id="55" creationId="{CE41E439-DCF3-E2FC-27D3-AF9D953D7362}"/>
          </ac:spMkLst>
        </pc:spChg>
        <pc:picChg chg="mod">
          <ac:chgData name="Emily Offit" userId="OtqcfX56ar8Pf2drOK6LBtheokVAExw/6zWAE4dQRTM=" providerId="None" clId="Web-{6BF2D4EA-C67D-4BBF-81AE-5572E05802EB}" dt="2025-06-03T20:30:33.390" v="17" actId="1076"/>
          <ac:picMkLst>
            <pc:docMk/>
            <pc:sldMk cId="0" sldId="256"/>
            <ac:picMk id="19" creationId="{00000000-0000-0000-0000-000000000000}"/>
          </ac:picMkLst>
        </pc:picChg>
      </pc:sldChg>
      <pc:sldChg chg="addSp delSp modSp">
        <pc:chgData name="Emily Offit" userId="OtqcfX56ar8Pf2drOK6LBtheokVAExw/6zWAE4dQRTM=" providerId="None" clId="Web-{6BF2D4EA-C67D-4BBF-81AE-5572E05802EB}" dt="2025-06-03T21:01:01.541" v="168" actId="20577"/>
        <pc:sldMkLst>
          <pc:docMk/>
          <pc:sldMk cId="2096018956" sldId="257"/>
        </pc:sldMkLst>
        <pc:spChg chg="mod">
          <ac:chgData name="Emily Offit" userId="OtqcfX56ar8Pf2drOK6LBtheokVAExw/6zWAE4dQRTM=" providerId="None" clId="Web-{6BF2D4EA-C67D-4BBF-81AE-5572E05802EB}" dt="2025-06-03T21:01:01.541" v="168" actId="20577"/>
          <ac:spMkLst>
            <pc:docMk/>
            <pc:sldMk cId="2096018956" sldId="257"/>
            <ac:spMk id="6" creationId="{B0BB28DD-CAB5-3517-B410-5851E2BB9C6D}"/>
          </ac:spMkLst>
        </pc:spChg>
        <pc:spChg chg="mod">
          <ac:chgData name="Emily Offit" userId="OtqcfX56ar8Pf2drOK6LBtheokVAExw/6zWAE4dQRTM=" providerId="None" clId="Web-{6BF2D4EA-C67D-4BBF-81AE-5572E05802EB}" dt="2025-06-03T20:35:01.003" v="110" actId="20577"/>
          <ac:spMkLst>
            <pc:docMk/>
            <pc:sldMk cId="2096018956" sldId="257"/>
            <ac:spMk id="30" creationId="{25D8D4F5-FFFF-EC26-C722-87B248B8A421}"/>
          </ac:spMkLst>
        </pc:spChg>
        <pc:spChg chg="add mod">
          <ac:chgData name="Emily Offit" userId="OtqcfX56ar8Pf2drOK6LBtheokVAExw/6zWAE4dQRTM=" providerId="None" clId="Web-{6BF2D4EA-C67D-4BBF-81AE-5572E05802EB}" dt="2025-06-03T20:59:54.958" v="131"/>
          <ac:spMkLst>
            <pc:docMk/>
            <pc:sldMk cId="2096018956" sldId="257"/>
            <ac:spMk id="36" creationId="{F1E86854-1741-A2DD-D122-262F1DFCFAA9}"/>
          </ac:spMkLst>
        </pc:spChg>
        <pc:spChg chg="add">
          <ac:chgData name="Emily Offit" userId="OtqcfX56ar8Pf2drOK6LBtheokVAExw/6zWAE4dQRTM=" providerId="None" clId="Web-{6BF2D4EA-C67D-4BBF-81AE-5572E05802EB}" dt="2025-06-03T20:59:49.317" v="129"/>
          <ac:spMkLst>
            <pc:docMk/>
            <pc:sldMk cId="2096018956" sldId="257"/>
            <ac:spMk id="38" creationId="{E3B82544-1117-3DC7-A580-06287992C788}"/>
          </ac:spMkLst>
        </pc:spChg>
        <pc:spChg chg="add">
          <ac:chgData name="Emily Offit" userId="OtqcfX56ar8Pf2drOK6LBtheokVAExw/6zWAE4dQRTM=" providerId="None" clId="Web-{6BF2D4EA-C67D-4BBF-81AE-5572E05802EB}" dt="2025-06-03T20:59:49.348" v="130"/>
          <ac:spMkLst>
            <pc:docMk/>
            <pc:sldMk cId="2096018956" sldId="257"/>
            <ac:spMk id="40" creationId="{A677E8E6-076A-D225-2163-83DFB435D462}"/>
          </ac:spMkLst>
        </pc:spChg>
        <pc:spChg chg="mod">
          <ac:chgData name="Emily Offit" userId="OtqcfX56ar8Pf2drOK6LBtheokVAExw/6zWAE4dQRTM=" providerId="None" clId="Web-{6BF2D4EA-C67D-4BBF-81AE-5572E05802EB}" dt="2025-06-03T20:33:39.013" v="73" actId="20577"/>
          <ac:spMkLst>
            <pc:docMk/>
            <pc:sldMk cId="2096018956" sldId="257"/>
            <ac:spMk id="49" creationId="{81936F21-25DB-E215-E089-33708D879F99}"/>
          </ac:spMkLst>
        </pc:spChg>
        <pc:picChg chg="mod">
          <ac:chgData name="Emily Offit" userId="OtqcfX56ar8Pf2drOK6LBtheokVAExw/6zWAE4dQRTM=" providerId="None" clId="Web-{6BF2D4EA-C67D-4BBF-81AE-5572E05802EB}" dt="2025-06-03T20:59:58.614" v="133" actId="1076"/>
          <ac:picMkLst>
            <pc:docMk/>
            <pc:sldMk cId="2096018956" sldId="257"/>
            <ac:picMk id="53" creationId="{B4EF0D2F-90FB-8249-93B0-0DB24E096C0E}"/>
          </ac:picMkLst>
        </pc:picChg>
      </pc:sldChg>
      <pc:sldChg chg="addSp delSp modSp">
        <pc:chgData name="Emily Offit" userId="OtqcfX56ar8Pf2drOK6LBtheokVAExw/6zWAE4dQRTM=" providerId="None" clId="Web-{6BF2D4EA-C67D-4BBF-81AE-5572E05802EB}" dt="2025-06-03T20:35:11.629" v="114" actId="20577"/>
        <pc:sldMkLst>
          <pc:docMk/>
          <pc:sldMk cId="145061747" sldId="262"/>
        </pc:sldMkLst>
        <pc:spChg chg="add mod">
          <ac:chgData name="Emily Offit" userId="OtqcfX56ar8Pf2drOK6LBtheokVAExw/6zWAE4dQRTM=" providerId="None" clId="Web-{6BF2D4EA-C67D-4BBF-81AE-5572E05802EB}" dt="2025-06-03T20:33:16.292" v="67" actId="20577"/>
          <ac:spMkLst>
            <pc:docMk/>
            <pc:sldMk cId="145061747" sldId="262"/>
            <ac:spMk id="7" creationId="{00F4312E-F736-C653-EF1F-E433DC49174E}"/>
          </ac:spMkLst>
        </pc:spChg>
        <pc:spChg chg="add mod">
          <ac:chgData name="Emily Offit" userId="OtqcfX56ar8Pf2drOK6LBtheokVAExw/6zWAE4dQRTM=" providerId="None" clId="Web-{6BF2D4EA-C67D-4BBF-81AE-5572E05802EB}" dt="2025-06-03T20:33:09.151" v="65" actId="1076"/>
          <ac:spMkLst>
            <pc:docMk/>
            <pc:sldMk cId="145061747" sldId="262"/>
            <ac:spMk id="9" creationId="{FF533CC9-5C33-4F8A-F8DF-B8C684EB74D7}"/>
          </ac:spMkLst>
        </pc:spChg>
        <pc:spChg chg="mod">
          <ac:chgData name="Emily Offit" userId="OtqcfX56ar8Pf2drOK6LBtheokVAExw/6zWAE4dQRTM=" providerId="None" clId="Web-{6BF2D4EA-C67D-4BBF-81AE-5572E05802EB}" dt="2025-06-03T20:34:13.453" v="92" actId="20577"/>
          <ac:spMkLst>
            <pc:docMk/>
            <pc:sldMk cId="145061747" sldId="262"/>
            <ac:spMk id="12" creationId="{E08ABAEA-4175-B757-C87C-3E4402A525D3}"/>
          </ac:spMkLst>
        </pc:spChg>
        <pc:spChg chg="mod">
          <ac:chgData name="Emily Offit" userId="OtqcfX56ar8Pf2drOK6LBtheokVAExw/6zWAE4dQRTM=" providerId="None" clId="Web-{6BF2D4EA-C67D-4BBF-81AE-5572E05802EB}" dt="2025-06-03T20:35:11.629" v="114" actId="20577"/>
          <ac:spMkLst>
            <pc:docMk/>
            <pc:sldMk cId="145061747" sldId="262"/>
            <ac:spMk id="30" creationId="{A143DA9F-615C-45DD-5F92-A85E4DA2AAC0}"/>
          </ac:spMkLst>
        </pc:spChg>
      </pc:sldChg>
      <pc:sldChg chg="addSp delSp modSp">
        <pc:chgData name="Emily Offit" userId="OtqcfX56ar8Pf2drOK6LBtheokVAExw/6zWAE4dQRTM=" providerId="None" clId="Web-{6BF2D4EA-C67D-4BBF-81AE-5572E05802EB}" dt="2025-06-03T20:35:08.019" v="112" actId="20577"/>
        <pc:sldMkLst>
          <pc:docMk/>
          <pc:sldMk cId="90131202" sldId="264"/>
        </pc:sldMkLst>
        <pc:spChg chg="add mod">
          <ac:chgData name="Emily Offit" userId="OtqcfX56ar8Pf2drOK6LBtheokVAExw/6zWAE4dQRTM=" providerId="None" clId="Web-{6BF2D4EA-C67D-4BBF-81AE-5572E05802EB}" dt="2025-06-03T20:33:03.745" v="59" actId="20577"/>
          <ac:spMkLst>
            <pc:docMk/>
            <pc:sldMk cId="90131202" sldId="264"/>
            <ac:spMk id="9" creationId="{FDD3394E-51D1-2A5B-04AE-CC6FA7399800}"/>
          </ac:spMkLst>
        </pc:spChg>
        <pc:spChg chg="add">
          <ac:chgData name="Emily Offit" userId="OtqcfX56ar8Pf2drOK6LBtheokVAExw/6zWAE4dQRTM=" providerId="None" clId="Web-{6BF2D4EA-C67D-4BBF-81AE-5572E05802EB}" dt="2025-06-03T20:32:49.259" v="57"/>
          <ac:spMkLst>
            <pc:docMk/>
            <pc:sldMk cId="90131202" sldId="264"/>
            <ac:spMk id="12" creationId="{CB3CDECE-136E-5B2B-0588-CC831DE3819B}"/>
          </ac:spMkLst>
        </pc:spChg>
        <pc:spChg chg="mod">
          <ac:chgData name="Emily Offit" userId="OtqcfX56ar8Pf2drOK6LBtheokVAExw/6zWAE4dQRTM=" providerId="None" clId="Web-{6BF2D4EA-C67D-4BBF-81AE-5572E05802EB}" dt="2025-06-03T20:33:44.029" v="81" actId="20577"/>
          <ac:spMkLst>
            <pc:docMk/>
            <pc:sldMk cId="90131202" sldId="264"/>
            <ac:spMk id="25" creationId="{CE63EE00-FDE5-6E25-C8DD-6B5F23155FDC}"/>
          </ac:spMkLst>
        </pc:spChg>
        <pc:spChg chg="mod">
          <ac:chgData name="Emily Offit" userId="OtqcfX56ar8Pf2drOK6LBtheokVAExw/6zWAE4dQRTM=" providerId="None" clId="Web-{6BF2D4EA-C67D-4BBF-81AE-5572E05802EB}" dt="2025-06-03T20:35:08.019" v="112" actId="20577"/>
          <ac:spMkLst>
            <pc:docMk/>
            <pc:sldMk cId="90131202" sldId="264"/>
            <ac:spMk id="30" creationId="{3C241F78-6E14-866F-287B-434838C4433E}"/>
          </ac:spMkLst>
        </pc:spChg>
        <pc:spChg chg="mod">
          <ac:chgData name="Emily Offit" userId="OtqcfX56ar8Pf2drOK6LBtheokVAExw/6zWAE4dQRTM=" providerId="None" clId="Web-{6BF2D4EA-C67D-4BBF-81AE-5572E05802EB}" dt="2025-06-03T20:34:00.858" v="90" actId="1076"/>
          <ac:spMkLst>
            <pc:docMk/>
            <pc:sldMk cId="90131202" sldId="264"/>
            <ac:spMk id="41" creationId="{FDD04A93-07AB-A631-1D98-54D1A2ED6045}"/>
          </ac:spMkLst>
        </pc:spChg>
      </pc:sldChg>
    </pc:docChg>
  </pc:docChgLst>
  <pc:docChgLst>
    <pc:chgData name="Emily Offit" userId="OtqcfX56ar8Pf2drOK6LBtheokVAExw/6zWAE4dQRTM=" providerId="None" clId="Web-{0CE9B26C-A987-4747-8E22-2B3B4B788991}"/>
    <pc:docChg chg="modSld">
      <pc:chgData name="Emily Offit" userId="OtqcfX56ar8Pf2drOK6LBtheokVAExw/6zWAE4dQRTM=" providerId="None" clId="Web-{0CE9B26C-A987-4747-8E22-2B3B4B788991}" dt="2025-06-17T19:56:56.664" v="5" actId="20577"/>
      <pc:docMkLst>
        <pc:docMk/>
      </pc:docMkLst>
      <pc:sldChg chg="modSp">
        <pc:chgData name="Emily Offit" userId="OtqcfX56ar8Pf2drOK6LBtheokVAExw/6zWAE4dQRTM=" providerId="None" clId="Web-{0CE9B26C-A987-4747-8E22-2B3B4B788991}" dt="2025-06-17T19:56:56.664" v="5" actId="20577"/>
        <pc:sldMkLst>
          <pc:docMk/>
          <pc:sldMk cId="90131202" sldId="264"/>
        </pc:sldMkLst>
        <pc:spChg chg="mod">
          <ac:chgData name="Emily Offit" userId="OtqcfX56ar8Pf2drOK6LBtheokVAExw/6zWAE4dQRTM=" providerId="None" clId="Web-{0CE9B26C-A987-4747-8E22-2B3B4B788991}" dt="2025-06-17T19:56:56.664" v="5" actId="20577"/>
          <ac:spMkLst>
            <pc:docMk/>
            <pc:sldMk cId="90131202" sldId="264"/>
            <ac:spMk id="41" creationId="{FDD04A93-07AB-A631-1D98-54D1A2ED6045}"/>
          </ac:spMkLst>
        </pc:spChg>
      </pc:sldChg>
    </pc:docChg>
  </pc:docChgLst>
  <pc:docChgLst>
    <pc:chgData name="Kenneth Dominski" userId="M+M1ATZUqLQvDBczKIJiWvbQixhf4VIpF2mALNIkVbY=" providerId="None" clId="Web-{BAB0621D-CA37-4318-8E24-B2917B503A0D}"/>
    <pc:docChg chg="modSld">
      <pc:chgData name="Kenneth Dominski" userId="M+M1ATZUqLQvDBczKIJiWvbQixhf4VIpF2mALNIkVbY=" providerId="None" clId="Web-{BAB0621D-CA37-4318-8E24-B2917B503A0D}" dt="2025-06-30T12:02:31.585" v="56" actId="20577"/>
      <pc:docMkLst>
        <pc:docMk/>
      </pc:docMkLst>
      <pc:sldChg chg="modSp">
        <pc:chgData name="Kenneth Dominski" userId="M+M1ATZUqLQvDBczKIJiWvbQixhf4VIpF2mALNIkVbY=" providerId="None" clId="Web-{BAB0621D-CA37-4318-8E24-B2917B503A0D}" dt="2025-06-30T12:00:59.347" v="50" actId="1076"/>
        <pc:sldMkLst>
          <pc:docMk/>
          <pc:sldMk cId="0" sldId="256"/>
        </pc:sldMkLst>
        <pc:spChg chg="mod">
          <ac:chgData name="Kenneth Dominski" userId="M+M1ATZUqLQvDBczKIJiWvbQixhf4VIpF2mALNIkVbY=" providerId="None" clId="Web-{BAB0621D-CA37-4318-8E24-B2917B503A0D}" dt="2025-06-30T12:00:59.347" v="50" actId="1076"/>
          <ac:spMkLst>
            <pc:docMk/>
            <pc:sldMk cId="0" sldId="256"/>
            <ac:spMk id="2" creationId="{00000000-0000-0000-0000-000000000000}"/>
          </ac:spMkLst>
        </pc:spChg>
      </pc:sldChg>
      <pc:sldChg chg="modSp">
        <pc:chgData name="Kenneth Dominski" userId="M+M1ATZUqLQvDBczKIJiWvbQixhf4VIpF2mALNIkVbY=" providerId="None" clId="Web-{BAB0621D-CA37-4318-8E24-B2917B503A0D}" dt="2025-06-30T12:00:44.612" v="49" actId="20577"/>
        <pc:sldMkLst>
          <pc:docMk/>
          <pc:sldMk cId="2096018956" sldId="257"/>
        </pc:sldMkLst>
        <pc:spChg chg="mod">
          <ac:chgData name="Kenneth Dominski" userId="M+M1ATZUqLQvDBczKIJiWvbQixhf4VIpF2mALNIkVbY=" providerId="None" clId="Web-{BAB0621D-CA37-4318-8E24-B2917B503A0D}" dt="2025-06-30T12:00:44.612" v="49" actId="20577"/>
          <ac:spMkLst>
            <pc:docMk/>
            <pc:sldMk cId="2096018956" sldId="257"/>
            <ac:spMk id="2" creationId="{2191A6CC-AC2E-55C3-40E2-8B80EB7FFBD5}"/>
          </ac:spMkLst>
        </pc:spChg>
      </pc:sldChg>
      <pc:sldChg chg="modSp">
        <pc:chgData name="Kenneth Dominski" userId="M+M1ATZUqLQvDBczKIJiWvbQixhf4VIpF2mALNIkVbY=" providerId="None" clId="Web-{BAB0621D-CA37-4318-8E24-B2917B503A0D}" dt="2025-06-30T12:02:31.585" v="56" actId="20577"/>
        <pc:sldMkLst>
          <pc:docMk/>
          <pc:sldMk cId="145061747" sldId="262"/>
        </pc:sldMkLst>
        <pc:spChg chg="mod">
          <ac:chgData name="Kenneth Dominski" userId="M+M1ATZUqLQvDBczKIJiWvbQixhf4VIpF2mALNIkVbY=" providerId="None" clId="Web-{BAB0621D-CA37-4318-8E24-B2917B503A0D}" dt="2025-06-30T12:02:31.585" v="56" actId="20577"/>
          <ac:spMkLst>
            <pc:docMk/>
            <pc:sldMk cId="145061747" sldId="262"/>
            <ac:spMk id="2" creationId="{9E6E6771-719F-0462-AB76-FED245A4E914}"/>
          </ac:spMkLst>
        </pc:spChg>
      </pc:sldChg>
      <pc:sldChg chg="modSp">
        <pc:chgData name="Kenneth Dominski" userId="M+M1ATZUqLQvDBczKIJiWvbQixhf4VIpF2mALNIkVbY=" providerId="None" clId="Web-{BAB0621D-CA37-4318-8E24-B2917B503A0D}" dt="2025-06-30T12:01:49.646" v="54" actId="1076"/>
        <pc:sldMkLst>
          <pc:docMk/>
          <pc:sldMk cId="90131202" sldId="264"/>
        </pc:sldMkLst>
        <pc:spChg chg="mod">
          <ac:chgData name="Kenneth Dominski" userId="M+M1ATZUqLQvDBczKIJiWvbQixhf4VIpF2mALNIkVbY=" providerId="None" clId="Web-{BAB0621D-CA37-4318-8E24-B2917B503A0D}" dt="2025-06-30T12:01:49.646" v="54" actId="1076"/>
          <ac:spMkLst>
            <pc:docMk/>
            <pc:sldMk cId="90131202" sldId="264"/>
            <ac:spMk id="2" creationId="{4AFD0694-3BF4-CD7C-31BE-A127D080C691}"/>
          </ac:spMkLst>
        </pc:spChg>
      </pc:sldChg>
    </pc:docChg>
  </pc:docChgLst>
  <pc:docChgLst>
    <pc:chgData name="Orrin Marcella" userId="VYxoEQE5PtbD9aaI53xmUcTVoORceZjeUAGQPNU1MLg=" providerId="None" clId="Web-{2A2A50F5-8F46-401E-B4BE-564404887BE2}"/>
    <pc:docChg chg="modSld">
      <pc:chgData name="Orrin Marcella" userId="VYxoEQE5PtbD9aaI53xmUcTVoORceZjeUAGQPNU1MLg=" providerId="None" clId="Web-{2A2A50F5-8F46-401E-B4BE-564404887BE2}" dt="2025-06-05T17:25:43.905" v="2" actId="14100"/>
      <pc:docMkLst>
        <pc:docMk/>
      </pc:docMkLst>
      <pc:sldChg chg="modSp">
        <pc:chgData name="Orrin Marcella" userId="VYxoEQE5PtbD9aaI53xmUcTVoORceZjeUAGQPNU1MLg=" providerId="None" clId="Web-{2A2A50F5-8F46-401E-B4BE-564404887BE2}" dt="2025-06-05T17:25:43.905" v="2" actId="14100"/>
        <pc:sldMkLst>
          <pc:docMk/>
          <pc:sldMk cId="2096018956" sldId="257"/>
        </pc:sldMkLst>
        <pc:spChg chg="mod">
          <ac:chgData name="Orrin Marcella" userId="VYxoEQE5PtbD9aaI53xmUcTVoORceZjeUAGQPNU1MLg=" providerId="None" clId="Web-{2A2A50F5-8F46-401E-B4BE-564404887BE2}" dt="2025-06-05T17:25:43.905" v="2" actId="14100"/>
          <ac:spMkLst>
            <pc:docMk/>
            <pc:sldMk cId="2096018956" sldId="257"/>
            <ac:spMk id="66" creationId="{44C101D4-373D-12F1-BCFE-BE16427E7F56}"/>
          </ac:spMkLst>
        </pc:spChg>
      </pc:sldChg>
    </pc:docChg>
  </pc:docChgLst>
  <pc:docChgLst>
    <pc:chgData name="Kenneth Dominski" userId="M+M1ATZUqLQvDBczKIJiWvbQixhf4VIpF2mALNIkVbY=" providerId="None" clId="Web-{5B923DD2-6C55-4C7E-A461-822CA8F416B8}"/>
    <pc:docChg chg="modSld">
      <pc:chgData name="Kenneth Dominski" userId="M+M1ATZUqLQvDBczKIJiWvbQixhf4VIpF2mALNIkVbY=" providerId="None" clId="Web-{5B923DD2-6C55-4C7E-A461-822CA8F416B8}" dt="2025-06-04T18:15:52.616" v="15" actId="20577"/>
      <pc:docMkLst>
        <pc:docMk/>
      </pc:docMkLst>
      <pc:sldChg chg="modSp">
        <pc:chgData name="Kenneth Dominski" userId="M+M1ATZUqLQvDBczKIJiWvbQixhf4VIpF2mALNIkVbY=" providerId="None" clId="Web-{5B923DD2-6C55-4C7E-A461-822CA8F416B8}" dt="2025-06-04T18:15:52.616" v="15" actId="20577"/>
        <pc:sldMkLst>
          <pc:docMk/>
          <pc:sldMk cId="0" sldId="256"/>
        </pc:sldMkLst>
        <pc:spChg chg="mod">
          <ac:chgData name="Kenneth Dominski" userId="M+M1ATZUqLQvDBczKIJiWvbQixhf4VIpF2mALNIkVbY=" providerId="None" clId="Web-{5B923DD2-6C55-4C7E-A461-822CA8F416B8}" dt="2025-06-04T18:15:52.616" v="15" actId="20577"/>
          <ac:spMkLst>
            <pc:docMk/>
            <pc:sldMk cId="0" sldId="256"/>
            <ac:spMk id="11" creationId="{00000000-0000-0000-0000-000000000000}"/>
          </ac:spMkLst>
        </pc:spChg>
      </pc:sldChg>
    </pc:docChg>
  </pc:docChgLst>
  <pc:docChgLst>
    <pc:chgData name="Emily Offit" userId="OtqcfX56ar8Pf2drOK6LBtheokVAExw/6zWAE4dQRTM=" providerId="None" clId="Web-{36880E9A-32AB-4066-B020-A3E84A10A4D9}"/>
    <pc:docChg chg="modSld">
      <pc:chgData name="Emily Offit" userId="OtqcfX56ar8Pf2drOK6LBtheokVAExw/6zWAE4dQRTM=" providerId="None" clId="Web-{36880E9A-32AB-4066-B020-A3E84A10A4D9}" dt="2025-06-24T20:51:26.043" v="294" actId="1076"/>
      <pc:docMkLst>
        <pc:docMk/>
      </pc:docMkLst>
      <pc:sldChg chg="delSp modSp">
        <pc:chgData name="Emily Offit" userId="OtqcfX56ar8Pf2drOK6LBtheokVAExw/6zWAE4dQRTM=" providerId="None" clId="Web-{36880E9A-32AB-4066-B020-A3E84A10A4D9}" dt="2025-06-24T20:50:43.308" v="292"/>
        <pc:sldMkLst>
          <pc:docMk/>
          <pc:sldMk cId="0" sldId="256"/>
        </pc:sldMkLst>
        <pc:spChg chg="topLvl">
          <ac:chgData name="Emily Offit" userId="OtqcfX56ar8Pf2drOK6LBtheokVAExw/6zWAE4dQRTM=" providerId="None" clId="Web-{36880E9A-32AB-4066-B020-A3E84A10A4D9}" dt="2025-06-24T20:50:43.308" v="292"/>
          <ac:spMkLst>
            <pc:docMk/>
            <pc:sldMk cId="0" sldId="256"/>
            <ac:spMk id="23" creationId="{00000000-0000-0000-0000-000000000000}"/>
          </ac:spMkLst>
        </pc:spChg>
      </pc:sldChg>
      <pc:sldChg chg="addSp delSp modSp">
        <pc:chgData name="Emily Offit" userId="OtqcfX56ar8Pf2drOK6LBtheokVAExw/6zWAE4dQRTM=" providerId="None" clId="Web-{36880E9A-32AB-4066-B020-A3E84A10A4D9}" dt="2025-06-24T20:50:04.635" v="290" actId="1076"/>
        <pc:sldMkLst>
          <pc:docMk/>
          <pc:sldMk cId="145061747" sldId="262"/>
        </pc:sldMkLst>
        <pc:spChg chg="mod">
          <ac:chgData name="Emily Offit" userId="OtqcfX56ar8Pf2drOK6LBtheokVAExw/6zWAE4dQRTM=" providerId="None" clId="Web-{36880E9A-32AB-4066-B020-A3E84A10A4D9}" dt="2025-06-24T20:49:01.649" v="262" actId="1076"/>
          <ac:spMkLst>
            <pc:docMk/>
            <pc:sldMk cId="145061747" sldId="262"/>
            <ac:spMk id="11" creationId="{8BF529AD-3A9B-283C-D59F-F1EC2130102E}"/>
          </ac:spMkLst>
        </pc:spChg>
        <pc:spChg chg="mod">
          <ac:chgData name="Emily Offit" userId="OtqcfX56ar8Pf2drOK6LBtheokVAExw/6zWAE4dQRTM=" providerId="None" clId="Web-{36880E9A-32AB-4066-B020-A3E84A10A4D9}" dt="2025-06-24T20:49:04.727" v="263"/>
          <ac:spMkLst>
            <pc:docMk/>
            <pc:sldMk cId="145061747" sldId="262"/>
            <ac:spMk id="12" creationId="{E08ABAEA-4175-B757-C87C-3E4402A525D3}"/>
          </ac:spMkLst>
        </pc:spChg>
        <pc:spChg chg="mod">
          <ac:chgData name="Emily Offit" userId="OtqcfX56ar8Pf2drOK6LBtheokVAExw/6zWAE4dQRTM=" providerId="None" clId="Web-{36880E9A-32AB-4066-B020-A3E84A10A4D9}" dt="2025-06-24T20:44:15.252" v="128" actId="1076"/>
          <ac:spMkLst>
            <pc:docMk/>
            <pc:sldMk cId="145061747" sldId="262"/>
            <ac:spMk id="19" creationId="{C7A8AF16-3E77-893B-9472-CB3F7EC921D7}"/>
          </ac:spMkLst>
        </pc:spChg>
        <pc:spChg chg="mod">
          <ac:chgData name="Emily Offit" userId="OtqcfX56ar8Pf2drOK6LBtheokVAExw/6zWAE4dQRTM=" providerId="None" clId="Web-{36880E9A-32AB-4066-B020-A3E84A10A4D9}" dt="2025-06-24T20:41:16.092" v="90" actId="1076"/>
          <ac:spMkLst>
            <pc:docMk/>
            <pc:sldMk cId="145061747" sldId="262"/>
            <ac:spMk id="20" creationId="{23837B64-AE39-7680-9025-7D32F41AB729}"/>
          </ac:spMkLst>
        </pc:spChg>
        <pc:spChg chg="add mod">
          <ac:chgData name="Emily Offit" userId="OtqcfX56ar8Pf2drOK6LBtheokVAExw/6zWAE4dQRTM=" providerId="None" clId="Web-{36880E9A-32AB-4066-B020-A3E84A10A4D9}" dt="2025-06-24T20:48:57.133" v="261" actId="1076"/>
          <ac:spMkLst>
            <pc:docMk/>
            <pc:sldMk cId="145061747" sldId="262"/>
            <ac:spMk id="22" creationId="{05CBC425-F6DE-7DC5-79F6-69106A99C173}"/>
          </ac:spMkLst>
        </pc:spChg>
        <pc:grpChg chg="mod">
          <ac:chgData name="Emily Offit" userId="OtqcfX56ar8Pf2drOK6LBtheokVAExw/6zWAE4dQRTM=" providerId="None" clId="Web-{36880E9A-32AB-4066-B020-A3E84A10A4D9}" dt="2025-06-24T20:50:04.635" v="290" actId="1076"/>
          <ac:grpSpMkLst>
            <pc:docMk/>
            <pc:sldMk cId="145061747" sldId="262"/>
            <ac:grpSpMk id="13" creationId="{6419399E-4D6D-27D3-D7F0-64E85CC725AC}"/>
          </ac:grpSpMkLst>
        </pc:grpChg>
        <pc:picChg chg="mod">
          <ac:chgData name="Emily Offit" userId="OtqcfX56ar8Pf2drOK6LBtheokVAExw/6zWAE4dQRTM=" providerId="None" clId="Web-{36880E9A-32AB-4066-B020-A3E84A10A4D9}" dt="2025-06-24T20:49:57.510" v="288" actId="14100"/>
          <ac:picMkLst>
            <pc:docMk/>
            <pc:sldMk cId="145061747" sldId="262"/>
            <ac:picMk id="62" creationId="{2F92EA04-E450-CBBE-9113-89DBBE5463BD}"/>
          </ac:picMkLst>
        </pc:picChg>
      </pc:sldChg>
      <pc:sldChg chg="addSp delSp modSp">
        <pc:chgData name="Emily Offit" userId="OtqcfX56ar8Pf2drOK6LBtheokVAExw/6zWAE4dQRTM=" providerId="None" clId="Web-{36880E9A-32AB-4066-B020-A3E84A10A4D9}" dt="2025-06-24T20:51:26.043" v="294" actId="1076"/>
        <pc:sldMkLst>
          <pc:docMk/>
          <pc:sldMk cId="90131202" sldId="264"/>
        </pc:sldMkLst>
        <pc:spChg chg="add mod">
          <ac:chgData name="Emily Offit" userId="OtqcfX56ar8Pf2drOK6LBtheokVAExw/6zWAE4dQRTM=" providerId="None" clId="Web-{36880E9A-32AB-4066-B020-A3E84A10A4D9}" dt="2025-06-24T20:47:12.506" v="214" actId="1076"/>
          <ac:spMkLst>
            <pc:docMk/>
            <pc:sldMk cId="90131202" sldId="264"/>
            <ac:spMk id="19" creationId="{821FE72E-772C-647B-43FF-0C5DCB07D2BD}"/>
          </ac:spMkLst>
        </pc:spChg>
        <pc:spChg chg="add mod">
          <ac:chgData name="Emily Offit" userId="OtqcfX56ar8Pf2drOK6LBtheokVAExw/6zWAE4dQRTM=" providerId="None" clId="Web-{36880E9A-32AB-4066-B020-A3E84A10A4D9}" dt="2025-06-24T20:51:26.043" v="294" actId="1076"/>
          <ac:spMkLst>
            <pc:docMk/>
            <pc:sldMk cId="90131202" sldId="264"/>
            <ac:spMk id="26" creationId="{7C7C7E0F-BDA7-E837-F491-CD7A68327B43}"/>
          </ac:spMkLst>
        </pc:spChg>
        <pc:spChg chg="add mod">
          <ac:chgData name="Emily Offit" userId="OtqcfX56ar8Pf2drOK6LBtheokVAExw/6zWAE4dQRTM=" providerId="None" clId="Web-{36880E9A-32AB-4066-B020-A3E84A10A4D9}" dt="2025-06-24T20:49:50.103" v="286" actId="1076"/>
          <ac:spMkLst>
            <pc:docMk/>
            <pc:sldMk cId="90131202" sldId="264"/>
            <ac:spMk id="31" creationId="{6D8879E6-C633-7AA7-6714-284A379FF88C}"/>
          </ac:spMkLst>
        </pc:spChg>
        <pc:spChg chg="mod">
          <ac:chgData name="Emily Offit" userId="OtqcfX56ar8Pf2drOK6LBtheokVAExw/6zWAE4dQRTM=" providerId="None" clId="Web-{36880E9A-32AB-4066-B020-A3E84A10A4D9}" dt="2025-06-24T20:49:45.338" v="285" actId="1076"/>
          <ac:spMkLst>
            <pc:docMk/>
            <pc:sldMk cId="90131202" sldId="264"/>
            <ac:spMk id="35" creationId="{4092016B-0888-CD89-F753-E8367DCD9BA7}"/>
          </ac:spMkLst>
        </pc:spChg>
        <pc:spChg chg="mod">
          <ac:chgData name="Emily Offit" userId="OtqcfX56ar8Pf2drOK6LBtheokVAExw/6zWAE4dQRTM=" providerId="None" clId="Web-{36880E9A-32AB-4066-B020-A3E84A10A4D9}" dt="2025-06-24T20:43:06.219" v="107" actId="1076"/>
          <ac:spMkLst>
            <pc:docMk/>
            <pc:sldMk cId="90131202" sldId="264"/>
            <ac:spMk id="37" creationId="{EB51D4CA-F88C-1D38-1EB0-C2BFE2533A6A}"/>
          </ac:spMkLst>
        </pc:spChg>
        <pc:spChg chg="mod">
          <ac:chgData name="Emily Offit" userId="OtqcfX56ar8Pf2drOK6LBtheokVAExw/6zWAE4dQRTM=" providerId="None" clId="Web-{36880E9A-32AB-4066-B020-A3E84A10A4D9}" dt="2025-06-24T20:50:57.933" v="293" actId="1076"/>
          <ac:spMkLst>
            <pc:docMk/>
            <pc:sldMk cId="90131202" sldId="264"/>
            <ac:spMk id="67" creationId="{116241C6-041E-F884-8BFB-7F8B6D5B0F44}"/>
          </ac:spMkLst>
        </pc:spChg>
        <pc:grpChg chg="mod">
          <ac:chgData name="Emily Offit" userId="OtqcfX56ar8Pf2drOK6LBtheokVAExw/6zWAE4dQRTM=" providerId="None" clId="Web-{36880E9A-32AB-4066-B020-A3E84A10A4D9}" dt="2025-06-24T20:45:19.941" v="175" actId="1076"/>
          <ac:grpSpMkLst>
            <pc:docMk/>
            <pc:sldMk cId="90131202" sldId="264"/>
            <ac:grpSpMk id="48" creationId="{B1645BAD-9462-0F3D-9D28-FBC500539B98}"/>
          </ac:grpSpMkLst>
        </pc:grpChg>
        <pc:picChg chg="mod">
          <ac:chgData name="Emily Offit" userId="OtqcfX56ar8Pf2drOK6LBtheokVAExw/6zWAE4dQRTM=" providerId="None" clId="Web-{36880E9A-32AB-4066-B020-A3E84A10A4D9}" dt="2025-06-24T20:49:17.618" v="266" actId="1076"/>
          <ac:picMkLst>
            <pc:docMk/>
            <pc:sldMk cId="90131202" sldId="264"/>
            <ac:picMk id="65" creationId="{CCA8D9CA-85D7-E53A-0FEC-024CADC7D3AD}"/>
          </ac:picMkLst>
        </pc:picChg>
      </pc:sldChg>
    </pc:docChg>
  </pc:docChgLst>
  <pc:docChgLst>
    <pc:chgData name="Emily Offit" userId="OtqcfX56ar8Pf2drOK6LBtheokVAExw/6zWAE4dQRTM=" providerId="None" clId="Web-{A02350C3-7F7F-43B2-AB38-F4E51E3E4005}"/>
    <pc:docChg chg="modSld">
      <pc:chgData name="Emily Offit" userId="OtqcfX56ar8Pf2drOK6LBtheokVAExw/6zWAE4dQRTM=" providerId="None" clId="Web-{A02350C3-7F7F-43B2-AB38-F4E51E3E4005}" dt="2025-06-05T18:44:40.874" v="362" actId="1076"/>
      <pc:docMkLst>
        <pc:docMk/>
      </pc:docMkLst>
      <pc:sldChg chg="delSp modSp">
        <pc:chgData name="Emily Offit" userId="OtqcfX56ar8Pf2drOK6LBtheokVAExw/6zWAE4dQRTM=" providerId="None" clId="Web-{A02350C3-7F7F-43B2-AB38-F4E51E3E4005}" dt="2025-06-05T18:40:58.605" v="357" actId="1076"/>
        <pc:sldMkLst>
          <pc:docMk/>
          <pc:sldMk cId="0" sldId="256"/>
        </pc:sldMkLst>
        <pc:spChg chg="mod">
          <ac:chgData name="Emily Offit" userId="OtqcfX56ar8Pf2drOK6LBtheokVAExw/6zWAE4dQRTM=" providerId="None" clId="Web-{A02350C3-7F7F-43B2-AB38-F4E51E3E4005}" dt="2025-06-05T18:40:58.605" v="357" actId="1076"/>
          <ac:spMkLst>
            <pc:docMk/>
            <pc:sldMk cId="0" sldId="256"/>
            <ac:spMk id="2" creationId="{00000000-0000-0000-0000-000000000000}"/>
          </ac:spMkLst>
        </pc:spChg>
        <pc:spChg chg="mod">
          <ac:chgData name="Emily Offit" userId="OtqcfX56ar8Pf2drOK6LBtheokVAExw/6zWAE4dQRTM=" providerId="None" clId="Web-{A02350C3-7F7F-43B2-AB38-F4E51E3E4005}" dt="2025-06-05T17:21:42.450" v="4" actId="20577"/>
          <ac:spMkLst>
            <pc:docMk/>
            <pc:sldMk cId="0" sldId="256"/>
            <ac:spMk id="45" creationId="{CC92BE2A-FD36-0C35-E050-BCFF376D1897}"/>
          </ac:spMkLst>
        </pc:spChg>
        <pc:spChg chg="mod">
          <ac:chgData name="Emily Offit" userId="OtqcfX56ar8Pf2drOK6LBtheokVAExw/6zWAE4dQRTM=" providerId="None" clId="Web-{A02350C3-7F7F-43B2-AB38-F4E51E3E4005}" dt="2025-06-05T17:23:20.780" v="20" actId="20577"/>
          <ac:spMkLst>
            <pc:docMk/>
            <pc:sldMk cId="0" sldId="256"/>
            <ac:spMk id="46" creationId="{B09D57EA-4657-C059-6786-606C7332CCA1}"/>
          </ac:spMkLst>
        </pc:spChg>
        <pc:spChg chg="mod">
          <ac:chgData name="Emily Offit" userId="OtqcfX56ar8Pf2drOK6LBtheokVAExw/6zWAE4dQRTM=" providerId="None" clId="Web-{A02350C3-7F7F-43B2-AB38-F4E51E3E4005}" dt="2025-06-05T17:30:54.255" v="43" actId="20577"/>
          <ac:spMkLst>
            <pc:docMk/>
            <pc:sldMk cId="0" sldId="256"/>
            <ac:spMk id="59" creationId="{3CAB3A8B-C1CA-0766-8B44-42F92EA5335C}"/>
          </ac:spMkLst>
        </pc:spChg>
      </pc:sldChg>
      <pc:sldChg chg="addSp delSp modSp">
        <pc:chgData name="Emily Offit" userId="OtqcfX56ar8Pf2drOK6LBtheokVAExw/6zWAE4dQRTM=" providerId="None" clId="Web-{A02350C3-7F7F-43B2-AB38-F4E51E3E4005}" dt="2025-06-05T18:41:24.230" v="361" actId="1076"/>
        <pc:sldMkLst>
          <pc:docMk/>
          <pc:sldMk cId="2096018956" sldId="257"/>
        </pc:sldMkLst>
        <pc:spChg chg="mod">
          <ac:chgData name="Emily Offit" userId="OtqcfX56ar8Pf2drOK6LBtheokVAExw/6zWAE4dQRTM=" providerId="None" clId="Web-{A02350C3-7F7F-43B2-AB38-F4E51E3E4005}" dt="2025-06-05T18:41:24.230" v="361" actId="1076"/>
          <ac:spMkLst>
            <pc:docMk/>
            <pc:sldMk cId="2096018956" sldId="257"/>
            <ac:spMk id="2" creationId="{2191A6CC-AC2E-55C3-40E2-8B80EB7FFBD5}"/>
          </ac:spMkLst>
        </pc:spChg>
        <pc:spChg chg="mod">
          <ac:chgData name="Emily Offit" userId="OtqcfX56ar8Pf2drOK6LBtheokVAExw/6zWAE4dQRTM=" providerId="None" clId="Web-{A02350C3-7F7F-43B2-AB38-F4E51E3E4005}" dt="2025-06-05T18:21:55.194" v="87" actId="14100"/>
          <ac:spMkLst>
            <pc:docMk/>
            <pc:sldMk cId="2096018956" sldId="257"/>
            <ac:spMk id="66" creationId="{44C101D4-373D-12F1-BCFE-BE16427E7F56}"/>
          </ac:spMkLst>
        </pc:spChg>
        <pc:picChg chg="mod">
          <ac:chgData name="Emily Offit" userId="OtqcfX56ar8Pf2drOK6LBtheokVAExw/6zWAE4dQRTM=" providerId="None" clId="Web-{A02350C3-7F7F-43B2-AB38-F4E51E3E4005}" dt="2025-06-05T17:26:07.548" v="32" actId="1076"/>
          <ac:picMkLst>
            <pc:docMk/>
            <pc:sldMk cId="2096018956" sldId="257"/>
            <ac:picMk id="76" creationId="{48E558FC-1674-EF7C-ECB1-5284DC0120DE}"/>
          </ac:picMkLst>
        </pc:picChg>
      </pc:sldChg>
      <pc:sldChg chg="addSp delSp modSp">
        <pc:chgData name="Emily Offit" userId="OtqcfX56ar8Pf2drOK6LBtheokVAExw/6zWAE4dQRTM=" providerId="None" clId="Web-{A02350C3-7F7F-43B2-AB38-F4E51E3E4005}" dt="2025-06-05T18:44:40.874" v="362" actId="1076"/>
        <pc:sldMkLst>
          <pc:docMk/>
          <pc:sldMk cId="145061747" sldId="262"/>
        </pc:sldMkLst>
        <pc:spChg chg="mod">
          <ac:chgData name="Emily Offit" userId="OtqcfX56ar8Pf2drOK6LBtheokVAExw/6zWAE4dQRTM=" providerId="None" clId="Web-{A02350C3-7F7F-43B2-AB38-F4E51E3E4005}" dt="2025-06-05T18:44:40.874" v="362" actId="1076"/>
          <ac:spMkLst>
            <pc:docMk/>
            <pc:sldMk cId="145061747" sldId="262"/>
            <ac:spMk id="2" creationId="{9E6E6771-719F-0462-AB76-FED245A4E914}"/>
          </ac:spMkLst>
        </pc:spChg>
        <pc:spChg chg="mod">
          <ac:chgData name="Emily Offit" userId="OtqcfX56ar8Pf2drOK6LBtheokVAExw/6zWAE4dQRTM=" providerId="None" clId="Web-{A02350C3-7F7F-43B2-AB38-F4E51E3E4005}" dt="2025-06-05T18:34:50.614" v="295" actId="1076"/>
          <ac:spMkLst>
            <pc:docMk/>
            <pc:sldMk cId="145061747" sldId="262"/>
            <ac:spMk id="14" creationId="{107D3B07-9963-4518-25AB-2541B964989A}"/>
          </ac:spMkLst>
        </pc:spChg>
      </pc:sldChg>
      <pc:sldChg chg="delSp modSp">
        <pc:chgData name="Emily Offit" userId="OtqcfX56ar8Pf2drOK6LBtheokVAExw/6zWAE4dQRTM=" providerId="None" clId="Web-{A02350C3-7F7F-43B2-AB38-F4E51E3E4005}" dt="2025-06-05T18:33:41.284" v="258"/>
        <pc:sldMkLst>
          <pc:docMk/>
          <pc:sldMk cId="90131202" sldId="264"/>
        </pc:sldMkLst>
        <pc:spChg chg="mod">
          <ac:chgData name="Emily Offit" userId="OtqcfX56ar8Pf2drOK6LBtheokVAExw/6zWAE4dQRTM=" providerId="None" clId="Web-{A02350C3-7F7F-43B2-AB38-F4E51E3E4005}" dt="2025-06-05T18:33:41.284" v="258"/>
          <ac:spMkLst>
            <pc:docMk/>
            <pc:sldMk cId="90131202" sldId="264"/>
            <ac:spMk id="2" creationId="{4AFD0694-3BF4-CD7C-31BE-A127D080C691}"/>
          </ac:spMkLst>
        </pc:spChg>
        <pc:spChg chg="mod">
          <ac:chgData name="Emily Offit" userId="OtqcfX56ar8Pf2drOK6LBtheokVAExw/6zWAE4dQRTM=" providerId="None" clId="Web-{A02350C3-7F7F-43B2-AB38-F4E51E3E4005}" dt="2025-06-05T17:24:38.640" v="26" actId="1076"/>
          <ac:spMkLst>
            <pc:docMk/>
            <pc:sldMk cId="90131202" sldId="264"/>
            <ac:spMk id="9" creationId="{FDD3394E-51D1-2A5B-04AE-CC6FA7399800}"/>
          </ac:spMkLst>
        </pc:spChg>
        <pc:spChg chg="mod">
          <ac:chgData name="Emily Offit" userId="OtqcfX56ar8Pf2drOK6LBtheokVAExw/6zWAE4dQRTM=" providerId="None" clId="Web-{A02350C3-7F7F-43B2-AB38-F4E51E3E4005}" dt="2025-06-05T17:24:38.703" v="27" actId="1076"/>
          <ac:spMkLst>
            <pc:docMk/>
            <pc:sldMk cId="90131202" sldId="264"/>
            <ac:spMk id="12" creationId="{CB3CDECE-136E-5B2B-0588-CC831DE3819B}"/>
          </ac:spMkLst>
        </pc:spChg>
      </pc:sldChg>
    </pc:docChg>
  </pc:docChgLst>
  <pc:docChgLst>
    <pc:chgData name="Kenneth Dominski" userId="M+M1ATZUqLQvDBczKIJiWvbQixhf4VIpF2mALNIkVbY=" providerId="None" clId="Web-{012EAAF6-9968-409D-AE95-F1E93EBB050E}"/>
    <pc:docChg chg="modSld">
      <pc:chgData name="Kenneth Dominski" userId="M+M1ATZUqLQvDBczKIJiWvbQixhf4VIpF2mALNIkVbY=" providerId="None" clId="Web-{012EAAF6-9968-409D-AE95-F1E93EBB050E}" dt="2025-06-23T20:09:54.180" v="2" actId="20577"/>
      <pc:docMkLst>
        <pc:docMk/>
      </pc:docMkLst>
      <pc:sldChg chg="modSp">
        <pc:chgData name="Kenneth Dominski" userId="M+M1ATZUqLQvDBczKIJiWvbQixhf4VIpF2mALNIkVbY=" providerId="None" clId="Web-{012EAAF6-9968-409D-AE95-F1E93EBB050E}" dt="2025-06-23T20:09:54.180" v="2" actId="20577"/>
        <pc:sldMkLst>
          <pc:docMk/>
          <pc:sldMk cId="0" sldId="256"/>
        </pc:sldMkLst>
        <pc:spChg chg="mod">
          <ac:chgData name="Kenneth Dominski" userId="M+M1ATZUqLQvDBczKIJiWvbQixhf4VIpF2mALNIkVbY=" providerId="None" clId="Web-{012EAAF6-9968-409D-AE95-F1E93EBB050E}" dt="2025-06-23T20:09:54.180" v="2" actId="20577"/>
          <ac:spMkLst>
            <pc:docMk/>
            <pc:sldMk cId="0" sldId="256"/>
            <ac:spMk id="59" creationId="{3CAB3A8B-C1CA-0766-8B44-42F92EA5335C}"/>
          </ac:spMkLst>
        </pc:spChg>
      </pc:sldChg>
    </pc:docChg>
  </pc:docChgLst>
  <pc:docChgLst>
    <pc:chgData name="Emily Offit" userId="OtqcfX56ar8Pf2drOK6LBtheokVAExw/6zWAE4dQRTM=" providerId="None" clId="Web-{73D91959-6281-452D-8D23-B03BDA800551}"/>
    <pc:docChg chg="modSld">
      <pc:chgData name="Emily Offit" userId="OtqcfX56ar8Pf2drOK6LBtheokVAExw/6zWAE4dQRTM=" providerId="None" clId="Web-{73D91959-6281-452D-8D23-B03BDA800551}" dt="2025-06-05T16:49:36.331" v="235" actId="20577"/>
      <pc:docMkLst>
        <pc:docMk/>
      </pc:docMkLst>
      <pc:sldChg chg="modSp">
        <pc:chgData name="Emily Offit" userId="OtqcfX56ar8Pf2drOK6LBtheokVAExw/6zWAE4dQRTM=" providerId="None" clId="Web-{73D91959-6281-452D-8D23-B03BDA800551}" dt="2025-06-05T16:49:36.331" v="235" actId="20577"/>
        <pc:sldMkLst>
          <pc:docMk/>
          <pc:sldMk cId="0" sldId="256"/>
        </pc:sldMkLst>
        <pc:spChg chg="mod">
          <ac:chgData name="Emily Offit" userId="OtqcfX56ar8Pf2drOK6LBtheokVAExw/6zWAE4dQRTM=" providerId="None" clId="Web-{73D91959-6281-452D-8D23-B03BDA800551}" dt="2025-06-05T16:38:15.533" v="200" actId="14100"/>
          <ac:spMkLst>
            <pc:docMk/>
            <pc:sldMk cId="0" sldId="256"/>
            <ac:spMk id="11" creationId="{00000000-0000-0000-0000-000000000000}"/>
          </ac:spMkLst>
        </pc:spChg>
        <pc:spChg chg="mod">
          <ac:chgData name="Emily Offit" userId="OtqcfX56ar8Pf2drOK6LBtheokVAExw/6zWAE4dQRTM=" providerId="None" clId="Web-{73D91959-6281-452D-8D23-B03BDA800551}" dt="2025-06-05T16:38:59.550" v="220" actId="20577"/>
          <ac:spMkLst>
            <pc:docMk/>
            <pc:sldMk cId="0" sldId="256"/>
            <ac:spMk id="21" creationId="{00000000-0000-0000-0000-000000000000}"/>
          </ac:spMkLst>
        </pc:spChg>
        <pc:spChg chg="mod">
          <ac:chgData name="Emily Offit" userId="OtqcfX56ar8Pf2drOK6LBtheokVAExw/6zWAE4dQRTM=" providerId="None" clId="Web-{73D91959-6281-452D-8D23-B03BDA800551}" dt="2025-06-05T16:49:32.331" v="233" actId="1076"/>
          <ac:spMkLst>
            <pc:docMk/>
            <pc:sldMk cId="0" sldId="256"/>
            <ac:spMk id="30" creationId="{00000000-0000-0000-0000-000000000000}"/>
          </ac:spMkLst>
        </pc:spChg>
        <pc:spChg chg="mod">
          <ac:chgData name="Emily Offit" userId="OtqcfX56ar8Pf2drOK6LBtheokVAExw/6zWAE4dQRTM=" providerId="None" clId="Web-{73D91959-6281-452D-8D23-B03BDA800551}" dt="2025-06-05T16:49:36.331" v="235" actId="20577"/>
          <ac:spMkLst>
            <pc:docMk/>
            <pc:sldMk cId="0" sldId="256"/>
            <ac:spMk id="55" creationId="{CE41E439-DCF3-E2FC-27D3-AF9D953D7362}"/>
          </ac:spMkLst>
        </pc:spChg>
      </pc:sldChg>
      <pc:sldChg chg="modSp">
        <pc:chgData name="Emily Offit" userId="OtqcfX56ar8Pf2drOK6LBtheokVAExw/6zWAE4dQRTM=" providerId="None" clId="Web-{73D91959-6281-452D-8D23-B03BDA800551}" dt="2025-06-05T16:38:49.159" v="212" actId="20577"/>
        <pc:sldMkLst>
          <pc:docMk/>
          <pc:sldMk cId="2096018956" sldId="257"/>
        </pc:sldMkLst>
        <pc:spChg chg="mod">
          <ac:chgData name="Emily Offit" userId="OtqcfX56ar8Pf2drOK6LBtheokVAExw/6zWAE4dQRTM=" providerId="None" clId="Web-{73D91959-6281-452D-8D23-B03BDA800551}" dt="2025-06-05T16:38:49.159" v="212" actId="20577"/>
          <ac:spMkLst>
            <pc:docMk/>
            <pc:sldMk cId="2096018956" sldId="257"/>
            <ac:spMk id="48" creationId="{7E9F30B2-300F-144E-AF04-DB5317EA4164}"/>
          </ac:spMkLst>
        </pc:spChg>
        <pc:spChg chg="mod">
          <ac:chgData name="Emily Offit" userId="OtqcfX56ar8Pf2drOK6LBtheokVAExw/6zWAE4dQRTM=" providerId="None" clId="Web-{73D91959-6281-452D-8D23-B03BDA800551}" dt="2025-06-05T16:37:59.486" v="186" actId="20577"/>
          <ac:spMkLst>
            <pc:docMk/>
            <pc:sldMk cId="2096018956" sldId="257"/>
            <ac:spMk id="49" creationId="{81936F21-25DB-E215-E089-33708D879F99}"/>
          </ac:spMkLst>
        </pc:spChg>
      </pc:sldChg>
      <pc:sldChg chg="modSp">
        <pc:chgData name="Emily Offit" userId="OtqcfX56ar8Pf2drOK6LBtheokVAExw/6zWAE4dQRTM=" providerId="None" clId="Web-{73D91959-6281-452D-8D23-B03BDA800551}" dt="2025-06-05T16:38:41.018" v="207" actId="20577"/>
        <pc:sldMkLst>
          <pc:docMk/>
          <pc:sldMk cId="145061747" sldId="262"/>
        </pc:sldMkLst>
        <pc:spChg chg="mod">
          <ac:chgData name="Emily Offit" userId="OtqcfX56ar8Pf2drOK6LBtheokVAExw/6zWAE4dQRTM=" providerId="None" clId="Web-{73D91959-6281-452D-8D23-B03BDA800551}" dt="2025-06-05T16:38:06.408" v="195" actId="20577"/>
          <ac:spMkLst>
            <pc:docMk/>
            <pc:sldMk cId="145061747" sldId="262"/>
            <ac:spMk id="12" creationId="{E08ABAEA-4175-B757-C87C-3E4402A525D3}"/>
          </ac:spMkLst>
        </pc:spChg>
        <pc:spChg chg="mod">
          <ac:chgData name="Emily Offit" userId="OtqcfX56ar8Pf2drOK6LBtheokVAExw/6zWAE4dQRTM=" providerId="None" clId="Web-{73D91959-6281-452D-8D23-B03BDA800551}" dt="2025-06-05T16:38:41.018" v="207" actId="20577"/>
          <ac:spMkLst>
            <pc:docMk/>
            <pc:sldMk cId="145061747" sldId="262"/>
            <ac:spMk id="33" creationId="{02CE773F-8387-8C97-AD75-6A82C947A5AF}"/>
          </ac:spMkLst>
        </pc:spChg>
      </pc:sldChg>
      <pc:sldChg chg="addSp delSp modSp">
        <pc:chgData name="Emily Offit" userId="OtqcfX56ar8Pf2drOK6LBtheokVAExw/6zWAE4dQRTM=" providerId="None" clId="Web-{73D91959-6281-452D-8D23-B03BDA800551}" dt="2025-06-05T16:33:56.839" v="172" actId="20577"/>
        <pc:sldMkLst>
          <pc:docMk/>
          <pc:sldMk cId="90131202" sldId="264"/>
        </pc:sldMkLst>
        <pc:spChg chg="mod">
          <ac:chgData name="Emily Offit" userId="OtqcfX56ar8Pf2drOK6LBtheokVAExw/6zWAE4dQRTM=" providerId="None" clId="Web-{73D91959-6281-452D-8D23-B03BDA800551}" dt="2025-06-05T16:33:56.839" v="172" actId="20577"/>
          <ac:spMkLst>
            <pc:docMk/>
            <pc:sldMk cId="90131202" sldId="264"/>
            <ac:spMk id="5" creationId="{FD659906-F6D9-F91B-E5B5-4C5A5B1F41F2}"/>
          </ac:spMkLst>
        </pc:spChg>
        <pc:spChg chg="mod">
          <ac:chgData name="Emily Offit" userId="OtqcfX56ar8Pf2drOK6LBtheokVAExw/6zWAE4dQRTM=" providerId="None" clId="Web-{73D91959-6281-452D-8D23-B03BDA800551}" dt="2025-06-05T16:27:20.704" v="154" actId="1076"/>
          <ac:spMkLst>
            <pc:docMk/>
            <pc:sldMk cId="90131202" sldId="264"/>
            <ac:spMk id="6" creationId="{A087F3DE-C3DC-1467-B4BD-CB6698677ACD}"/>
          </ac:spMkLst>
        </pc:spChg>
        <pc:spChg chg="mod">
          <ac:chgData name="Emily Offit" userId="OtqcfX56ar8Pf2drOK6LBtheokVAExw/6zWAE4dQRTM=" providerId="None" clId="Web-{73D91959-6281-452D-8D23-B03BDA800551}" dt="2025-06-05T16:27:16.970" v="152" actId="1076"/>
          <ac:spMkLst>
            <pc:docMk/>
            <pc:sldMk cId="90131202" sldId="264"/>
            <ac:spMk id="7" creationId="{4DBB5B8C-195F-DBC6-2171-26683A436544}"/>
          </ac:spMkLst>
        </pc:spChg>
        <pc:spChg chg="add">
          <ac:chgData name="Emily Offit" userId="OtqcfX56ar8Pf2drOK6LBtheokVAExw/6zWAE4dQRTM=" providerId="None" clId="Web-{73D91959-6281-452D-8D23-B03BDA800551}" dt="2025-06-05T16:17:48.550" v="59"/>
          <ac:spMkLst>
            <pc:docMk/>
            <pc:sldMk cId="90131202" sldId="264"/>
            <ac:spMk id="8" creationId="{1924B9C4-9044-5947-8288-938A4B8B79BF}"/>
          </ac:spMkLst>
        </pc:spChg>
        <pc:spChg chg="mod">
          <ac:chgData name="Emily Offit" userId="OtqcfX56ar8Pf2drOK6LBtheokVAExw/6zWAE4dQRTM=" providerId="None" clId="Web-{73D91959-6281-452D-8D23-B03BDA800551}" dt="2025-06-05T16:26:55.610" v="147" actId="1076"/>
          <ac:spMkLst>
            <pc:docMk/>
            <pc:sldMk cId="90131202" sldId="264"/>
            <ac:spMk id="9" creationId="{FDD3394E-51D1-2A5B-04AE-CC6FA7399800}"/>
          </ac:spMkLst>
        </pc:spChg>
        <pc:spChg chg="mod">
          <ac:chgData name="Emily Offit" userId="OtqcfX56ar8Pf2drOK6LBtheokVAExw/6zWAE4dQRTM=" providerId="None" clId="Web-{73D91959-6281-452D-8D23-B03BDA800551}" dt="2025-06-05T16:26:57.907" v="148" actId="1076"/>
          <ac:spMkLst>
            <pc:docMk/>
            <pc:sldMk cId="90131202" sldId="264"/>
            <ac:spMk id="12" creationId="{CB3CDECE-136E-5B2B-0588-CC831DE3819B}"/>
          </ac:spMkLst>
        </pc:spChg>
        <pc:spChg chg="mod">
          <ac:chgData name="Emily Offit" userId="OtqcfX56ar8Pf2drOK6LBtheokVAExw/6zWAE4dQRTM=" providerId="None" clId="Web-{73D91959-6281-452D-8D23-B03BDA800551}" dt="2025-06-05T16:17:02.955" v="53" actId="1076"/>
          <ac:spMkLst>
            <pc:docMk/>
            <pc:sldMk cId="90131202" sldId="264"/>
            <ac:spMk id="15" creationId="{89159087-E2A4-5BEE-CF49-F06FC653E461}"/>
          </ac:spMkLst>
        </pc:spChg>
        <pc:spChg chg="mod">
          <ac:chgData name="Emily Offit" userId="OtqcfX56ar8Pf2drOK6LBtheokVAExw/6zWAE4dQRTM=" providerId="None" clId="Web-{73D91959-6281-452D-8D23-B03BDA800551}" dt="2025-06-05T16:17:02.923" v="52" actId="1076"/>
          <ac:spMkLst>
            <pc:docMk/>
            <pc:sldMk cId="90131202" sldId="264"/>
            <ac:spMk id="16" creationId="{2A5A10C8-A1E8-4F34-1BE9-2B2C9001A5EB}"/>
          </ac:spMkLst>
        </pc:spChg>
        <pc:spChg chg="mod">
          <ac:chgData name="Emily Offit" userId="OtqcfX56ar8Pf2drOK6LBtheokVAExw/6zWAE4dQRTM=" providerId="None" clId="Web-{73D91959-6281-452D-8D23-B03BDA800551}" dt="2025-06-05T16:33:42.011" v="165" actId="20577"/>
          <ac:spMkLst>
            <pc:docMk/>
            <pc:sldMk cId="90131202" sldId="264"/>
            <ac:spMk id="25" creationId="{CE63EE00-FDE5-6E25-C8DD-6B5F23155FDC}"/>
          </ac:spMkLst>
        </pc:spChg>
        <pc:spChg chg="add mod">
          <ac:chgData name="Emily Offit" userId="OtqcfX56ar8Pf2drOK6LBtheokVAExw/6zWAE4dQRTM=" providerId="None" clId="Web-{73D91959-6281-452D-8D23-B03BDA800551}" dt="2025-06-05T16:22:35.994" v="107" actId="1076"/>
          <ac:spMkLst>
            <pc:docMk/>
            <pc:sldMk cId="90131202" sldId="264"/>
            <ac:spMk id="33" creationId="{5402581D-643F-1E75-91F7-E4A67BA19D7A}"/>
          </ac:spMkLst>
        </pc:spChg>
        <pc:spChg chg="mod">
          <ac:chgData name="Emily Offit" userId="OtqcfX56ar8Pf2drOK6LBtheokVAExw/6zWAE4dQRTM=" providerId="None" clId="Web-{73D91959-6281-452D-8D23-B03BDA800551}" dt="2025-06-05T16:23:00.120" v="115" actId="1076"/>
          <ac:spMkLst>
            <pc:docMk/>
            <pc:sldMk cId="90131202" sldId="264"/>
            <ac:spMk id="35" creationId="{4092016B-0888-CD89-F753-E8367DCD9BA7}"/>
          </ac:spMkLst>
        </pc:spChg>
        <pc:spChg chg="mod">
          <ac:chgData name="Emily Offit" userId="OtqcfX56ar8Pf2drOK6LBtheokVAExw/6zWAE4dQRTM=" providerId="None" clId="Web-{73D91959-6281-452D-8D23-B03BDA800551}" dt="2025-06-05T16:15:25.515" v="14" actId="20577"/>
          <ac:spMkLst>
            <pc:docMk/>
            <pc:sldMk cId="90131202" sldId="264"/>
            <ac:spMk id="36" creationId="{EFE1FC50-A88C-9A9F-239A-07D730DECFBC}"/>
          </ac:spMkLst>
        </pc:spChg>
        <pc:spChg chg="mod">
          <ac:chgData name="Emily Offit" userId="OtqcfX56ar8Pf2drOK6LBtheokVAExw/6zWAE4dQRTM=" providerId="None" clId="Web-{73D91959-6281-452D-8D23-B03BDA800551}" dt="2025-06-05T16:16:35.876" v="45" actId="1076"/>
          <ac:spMkLst>
            <pc:docMk/>
            <pc:sldMk cId="90131202" sldId="264"/>
            <ac:spMk id="37" creationId="{EB51D4CA-F88C-1D38-1EB0-C2BFE2533A6A}"/>
          </ac:spMkLst>
        </pc:spChg>
        <pc:spChg chg="mod">
          <ac:chgData name="Emily Offit" userId="OtqcfX56ar8Pf2drOK6LBtheokVAExw/6zWAE4dQRTM=" providerId="None" clId="Web-{73D91959-6281-452D-8D23-B03BDA800551}" dt="2025-06-05T16:16:43.876" v="47" actId="1076"/>
          <ac:spMkLst>
            <pc:docMk/>
            <pc:sldMk cId="90131202" sldId="264"/>
            <ac:spMk id="41" creationId="{FDD04A93-07AB-A631-1D98-54D1A2ED6045}"/>
          </ac:spMkLst>
        </pc:spChg>
        <pc:spChg chg="mod">
          <ac:chgData name="Emily Offit" userId="OtqcfX56ar8Pf2drOK6LBtheokVAExw/6zWAE4dQRTM=" providerId="None" clId="Web-{73D91959-6281-452D-8D23-B03BDA800551}" dt="2025-06-05T16:16:43.954" v="49" actId="1076"/>
          <ac:spMkLst>
            <pc:docMk/>
            <pc:sldMk cId="90131202" sldId="264"/>
            <ac:spMk id="49" creationId="{7D000CAF-DDC1-20D4-D30E-080E3E33CE76}"/>
          </ac:spMkLst>
        </pc:spChg>
        <pc:spChg chg="mod">
          <ac:chgData name="Emily Offit" userId="OtqcfX56ar8Pf2drOK6LBtheokVAExw/6zWAE4dQRTM=" providerId="None" clId="Web-{73D91959-6281-452D-8D23-B03BDA800551}" dt="2025-06-05T16:23:09.839" v="120" actId="1076"/>
          <ac:spMkLst>
            <pc:docMk/>
            <pc:sldMk cId="90131202" sldId="264"/>
            <ac:spMk id="67" creationId="{116241C6-041E-F884-8BFB-7F8B6D5B0F44}"/>
          </ac:spMkLst>
        </pc:spChg>
        <pc:grpChg chg="mod">
          <ac:chgData name="Emily Offit" userId="OtqcfX56ar8Pf2drOK6LBtheokVAExw/6zWAE4dQRTM=" providerId="None" clId="Web-{73D91959-6281-452D-8D23-B03BDA800551}" dt="2025-06-05T16:27:05.641" v="150" actId="1076"/>
          <ac:grpSpMkLst>
            <pc:docMk/>
            <pc:sldMk cId="90131202" sldId="264"/>
            <ac:grpSpMk id="48" creationId="{B1645BAD-9462-0F3D-9D28-FBC500539B98}"/>
          </ac:grpSpMkLst>
        </pc:grpChg>
        <pc:grpChg chg="mod">
          <ac:chgData name="Emily Offit" userId="OtqcfX56ar8Pf2drOK6LBtheokVAExw/6zWAE4dQRTM=" providerId="None" clId="Web-{73D91959-6281-452D-8D23-B03BDA800551}" dt="2025-06-05T16:27:02.391" v="149" actId="1076"/>
          <ac:grpSpMkLst>
            <pc:docMk/>
            <pc:sldMk cId="90131202" sldId="264"/>
            <ac:grpSpMk id="68" creationId="{72AD085B-9173-AA7D-163F-FB0C6C929034}"/>
          </ac:grpSpMkLst>
        </pc:grpChg>
        <pc:picChg chg="mod">
          <ac:chgData name="Emily Offit" userId="OtqcfX56ar8Pf2drOK6LBtheokVAExw/6zWAE4dQRTM=" providerId="None" clId="Web-{73D91959-6281-452D-8D23-B03BDA800551}" dt="2025-06-05T16:23:09.792" v="119" actId="1076"/>
          <ac:picMkLst>
            <pc:docMk/>
            <pc:sldMk cId="90131202" sldId="264"/>
            <ac:picMk id="65" creationId="{CCA8D9CA-85D7-E53A-0FEC-024CADC7D3AD}"/>
          </ac:picMkLst>
        </pc:picChg>
      </pc:sldChg>
    </pc:docChg>
  </pc:docChgLst>
  <pc:docChgLst>
    <pc:chgData name="Emily Offit" userId="OtqcfX56ar8Pf2drOK6LBtheokVAExw/6zWAE4dQRTM=" providerId="None" clId="Web-{016D7C95-053D-4F21-9C8A-82372040BD8C}"/>
    <pc:docChg chg="modSld">
      <pc:chgData name="Emily Offit" userId="OtqcfX56ar8Pf2drOK6LBtheokVAExw/6zWAE4dQRTM=" providerId="None" clId="Web-{016D7C95-053D-4F21-9C8A-82372040BD8C}" dt="2025-05-27T18:09:10.436" v="91" actId="20577"/>
      <pc:docMkLst>
        <pc:docMk/>
      </pc:docMkLst>
      <pc:sldChg chg="modSp">
        <pc:chgData name="Emily Offit" userId="OtqcfX56ar8Pf2drOK6LBtheokVAExw/6zWAE4dQRTM=" providerId="None" clId="Web-{016D7C95-053D-4F21-9C8A-82372040BD8C}" dt="2025-05-27T18:09:10.436" v="91" actId="20577"/>
        <pc:sldMkLst>
          <pc:docMk/>
          <pc:sldMk cId="0" sldId="256"/>
        </pc:sldMkLst>
      </pc:sldChg>
      <pc:sldChg chg="modSp">
        <pc:chgData name="Emily Offit" userId="OtqcfX56ar8Pf2drOK6LBtheokVAExw/6zWAE4dQRTM=" providerId="None" clId="Web-{016D7C95-053D-4F21-9C8A-82372040BD8C}" dt="2025-05-27T18:00:33.440" v="76" actId="20577"/>
        <pc:sldMkLst>
          <pc:docMk/>
          <pc:sldMk cId="2096018956" sldId="257"/>
        </pc:sldMkLst>
      </pc:sldChg>
      <pc:sldChg chg="modSp">
        <pc:chgData name="Emily Offit" userId="OtqcfX56ar8Pf2drOK6LBtheokVAExw/6zWAE4dQRTM=" providerId="None" clId="Web-{016D7C95-053D-4F21-9C8A-82372040BD8C}" dt="2025-05-27T17:57:02.686" v="52" actId="20577"/>
        <pc:sldMkLst>
          <pc:docMk/>
          <pc:sldMk cId="145061747" sldId="262"/>
        </pc:sldMkLst>
      </pc:sldChg>
      <pc:sldChg chg="modSp">
        <pc:chgData name="Emily Offit" userId="OtqcfX56ar8Pf2drOK6LBtheokVAExw/6zWAE4dQRTM=" providerId="None" clId="Web-{016D7C95-053D-4F21-9C8A-82372040BD8C}" dt="2025-05-27T17:56:55.357" v="46" actId="20577"/>
        <pc:sldMkLst>
          <pc:docMk/>
          <pc:sldMk cId="90131202" sldId="264"/>
        </pc:sldMkLst>
      </pc:sldChg>
    </pc:docChg>
  </pc:docChgLst>
  <pc:docChgLst>
    <pc:chgData name="Emily Offit" userId="OtqcfX56ar8Pf2drOK6LBtheokVAExw/6zWAE4dQRTM=" providerId="None" clId="Web-{34216AC5-603B-4353-A49E-8A24A083DD4E}"/>
    <pc:docChg chg="modSld">
      <pc:chgData name="Emily Offit" userId="OtqcfX56ar8Pf2drOK6LBtheokVAExw/6zWAE4dQRTM=" providerId="None" clId="Web-{34216AC5-603B-4353-A49E-8A24A083DD4E}" dt="2025-06-04T21:38:33.698" v="29" actId="20577"/>
      <pc:docMkLst>
        <pc:docMk/>
      </pc:docMkLst>
      <pc:sldChg chg="modSp">
        <pc:chgData name="Emily Offit" userId="OtqcfX56ar8Pf2drOK6LBtheokVAExw/6zWAE4dQRTM=" providerId="None" clId="Web-{34216AC5-603B-4353-A49E-8A24A083DD4E}" dt="2025-06-04T21:38:06.713" v="18" actId="20577"/>
        <pc:sldMkLst>
          <pc:docMk/>
          <pc:sldMk cId="2096018956" sldId="257"/>
        </pc:sldMkLst>
        <pc:spChg chg="mod">
          <ac:chgData name="Emily Offit" userId="OtqcfX56ar8Pf2drOK6LBtheokVAExw/6zWAE4dQRTM=" providerId="None" clId="Web-{34216AC5-603B-4353-A49E-8A24A083DD4E}" dt="2025-06-04T21:33:57.830" v="3"/>
          <ac:spMkLst>
            <pc:docMk/>
            <pc:sldMk cId="2096018956" sldId="257"/>
            <ac:spMk id="6" creationId="{B0BB28DD-CAB5-3517-B410-5851E2BB9C6D}"/>
          </ac:spMkLst>
        </pc:spChg>
        <pc:spChg chg="mod">
          <ac:chgData name="Emily Offit" userId="OtqcfX56ar8Pf2drOK6LBtheokVAExw/6zWAE4dQRTM=" providerId="None" clId="Web-{34216AC5-603B-4353-A49E-8A24A083DD4E}" dt="2025-06-04T21:37:47.337" v="12" actId="20577"/>
          <ac:spMkLst>
            <pc:docMk/>
            <pc:sldMk cId="2096018956" sldId="257"/>
            <ac:spMk id="10" creationId="{F34C9311-8D1D-6823-CB1F-361E51F3C12A}"/>
          </ac:spMkLst>
        </pc:spChg>
        <pc:spChg chg="mod">
          <ac:chgData name="Emily Offit" userId="OtqcfX56ar8Pf2drOK6LBtheokVAExw/6zWAE4dQRTM=" providerId="None" clId="Web-{34216AC5-603B-4353-A49E-8A24A083DD4E}" dt="2025-06-04T21:38:01.979" v="15" actId="20577"/>
          <ac:spMkLst>
            <pc:docMk/>
            <pc:sldMk cId="2096018956" sldId="257"/>
            <ac:spMk id="14" creationId="{B30E1364-F30C-0F6A-A8A2-4921792E135F}"/>
          </ac:spMkLst>
        </pc:spChg>
        <pc:spChg chg="mod">
          <ac:chgData name="Emily Offit" userId="OtqcfX56ar8Pf2drOK6LBtheokVAExw/6zWAE4dQRTM=" providerId="None" clId="Web-{34216AC5-603B-4353-A49E-8A24A083DD4E}" dt="2025-06-04T21:38:05.057" v="16" actId="20577"/>
          <ac:spMkLst>
            <pc:docMk/>
            <pc:sldMk cId="2096018956" sldId="257"/>
            <ac:spMk id="15" creationId="{13271791-B673-1B1E-E4C9-70FDD0900744}"/>
          </ac:spMkLst>
        </pc:spChg>
        <pc:spChg chg="mod">
          <ac:chgData name="Emily Offit" userId="OtqcfX56ar8Pf2drOK6LBtheokVAExw/6zWAE4dQRTM=" providerId="None" clId="Web-{34216AC5-603B-4353-A49E-8A24A083DD4E}" dt="2025-06-04T21:38:06.713" v="18" actId="20577"/>
          <ac:spMkLst>
            <pc:docMk/>
            <pc:sldMk cId="2096018956" sldId="257"/>
            <ac:spMk id="16" creationId="{C342E591-68BB-E43C-5E98-72C81EA50DBD}"/>
          </ac:spMkLst>
        </pc:spChg>
        <pc:spChg chg="mod">
          <ac:chgData name="Emily Offit" userId="OtqcfX56ar8Pf2drOK6LBtheokVAExw/6zWAE4dQRTM=" providerId="None" clId="Web-{34216AC5-603B-4353-A49E-8A24A083DD4E}" dt="2025-06-04T21:10:21.828" v="2" actId="20577"/>
          <ac:spMkLst>
            <pc:docMk/>
            <pc:sldMk cId="2096018956" sldId="257"/>
            <ac:spMk id="38" creationId="{E3B82544-1117-3DC7-A580-06287992C788}"/>
          </ac:spMkLst>
        </pc:spChg>
      </pc:sldChg>
      <pc:sldChg chg="modSp">
        <pc:chgData name="Emily Offit" userId="OtqcfX56ar8Pf2drOK6LBtheokVAExw/6zWAE4dQRTM=" providerId="None" clId="Web-{34216AC5-603B-4353-A49E-8A24A083DD4E}" dt="2025-06-04T21:38:33.698" v="29" actId="20577"/>
        <pc:sldMkLst>
          <pc:docMk/>
          <pc:sldMk cId="145061747" sldId="262"/>
        </pc:sldMkLst>
        <pc:spChg chg="mod">
          <ac:chgData name="Emily Offit" userId="OtqcfX56ar8Pf2drOK6LBtheokVAExw/6zWAE4dQRTM=" providerId="None" clId="Web-{34216AC5-603B-4353-A49E-8A24A083DD4E}" dt="2025-06-04T21:37:56.900" v="14" actId="20577"/>
          <ac:spMkLst>
            <pc:docMk/>
            <pc:sldMk cId="145061747" sldId="262"/>
            <ac:spMk id="10" creationId="{0CDA3AD2-8041-EF5F-4307-445723D52D5D}"/>
          </ac:spMkLst>
        </pc:spChg>
        <pc:spChg chg="mod">
          <ac:chgData name="Emily Offit" userId="OtqcfX56ar8Pf2drOK6LBtheokVAExw/6zWAE4dQRTM=" providerId="None" clId="Web-{34216AC5-603B-4353-A49E-8A24A083DD4E}" dt="2025-06-04T21:38:30.339" v="27" actId="20577"/>
          <ac:spMkLst>
            <pc:docMk/>
            <pc:sldMk cId="145061747" sldId="262"/>
            <ac:spMk id="14" creationId="{107D3B07-9963-4518-25AB-2541B964989A}"/>
          </ac:spMkLst>
        </pc:spChg>
        <pc:spChg chg="mod">
          <ac:chgData name="Emily Offit" userId="OtqcfX56ar8Pf2drOK6LBtheokVAExw/6zWAE4dQRTM=" providerId="None" clId="Web-{34216AC5-603B-4353-A49E-8A24A083DD4E}" dt="2025-06-04T21:38:25.307" v="24" actId="20577"/>
          <ac:spMkLst>
            <pc:docMk/>
            <pc:sldMk cId="145061747" sldId="262"/>
            <ac:spMk id="15" creationId="{EC4EE73D-59C0-EEF3-FAC6-315A7B294EE6}"/>
          </ac:spMkLst>
        </pc:spChg>
        <pc:spChg chg="mod">
          <ac:chgData name="Emily Offit" userId="OtqcfX56ar8Pf2drOK6LBtheokVAExw/6zWAE4dQRTM=" providerId="None" clId="Web-{34216AC5-603B-4353-A49E-8A24A083DD4E}" dt="2025-06-04T21:38:26.932" v="26" actId="20577"/>
          <ac:spMkLst>
            <pc:docMk/>
            <pc:sldMk cId="145061747" sldId="262"/>
            <ac:spMk id="16" creationId="{2E716050-D787-DF9D-12F0-31A191F6B294}"/>
          </ac:spMkLst>
        </pc:spChg>
        <pc:spChg chg="mod">
          <ac:chgData name="Emily Offit" userId="OtqcfX56ar8Pf2drOK6LBtheokVAExw/6zWAE4dQRTM=" providerId="None" clId="Web-{34216AC5-603B-4353-A49E-8A24A083DD4E}" dt="2025-06-04T21:38:33.698" v="29" actId="20577"/>
          <ac:spMkLst>
            <pc:docMk/>
            <pc:sldMk cId="145061747" sldId="262"/>
            <ac:spMk id="19" creationId="{C7A8AF16-3E77-893B-9472-CB3F7EC921D7}"/>
          </ac:spMkLst>
        </pc:spChg>
        <pc:spChg chg="mod">
          <ac:chgData name="Emily Offit" userId="OtqcfX56ar8Pf2drOK6LBtheokVAExw/6zWAE4dQRTM=" providerId="None" clId="Web-{34216AC5-603B-4353-A49E-8A24A083DD4E}" dt="2025-06-04T21:35:20.004" v="11"/>
          <ac:spMkLst>
            <pc:docMk/>
            <pc:sldMk cId="145061747" sldId="262"/>
            <ac:spMk id="35" creationId="{E214EB30-05D7-1402-E2C9-E1BB13FB4645}"/>
          </ac:spMkLst>
        </pc:spChg>
      </pc:sldChg>
      <pc:sldChg chg="modSp">
        <pc:chgData name="Emily Offit" userId="OtqcfX56ar8Pf2drOK6LBtheokVAExw/6zWAE4dQRTM=" providerId="None" clId="Web-{34216AC5-603B-4353-A49E-8A24A083DD4E}" dt="2025-06-04T21:38:21.229" v="23" actId="20577"/>
        <pc:sldMkLst>
          <pc:docMk/>
          <pc:sldMk cId="90131202" sldId="264"/>
        </pc:sldMkLst>
        <pc:spChg chg="mod">
          <ac:chgData name="Emily Offit" userId="OtqcfX56ar8Pf2drOK6LBtheokVAExw/6zWAE4dQRTM=" providerId="None" clId="Web-{34216AC5-603B-4353-A49E-8A24A083DD4E}" dt="2025-06-04T21:34:17.846" v="9" actId="1076"/>
          <ac:spMkLst>
            <pc:docMk/>
            <pc:sldMk cId="90131202" sldId="264"/>
            <ac:spMk id="9" creationId="{FDD3394E-51D1-2A5B-04AE-CC6FA7399800}"/>
          </ac:spMkLst>
        </pc:spChg>
        <pc:spChg chg="mod">
          <ac:chgData name="Emily Offit" userId="OtqcfX56ar8Pf2drOK6LBtheokVAExw/6zWAE4dQRTM=" providerId="None" clId="Web-{34216AC5-603B-4353-A49E-8A24A083DD4E}" dt="2025-06-04T21:37:52.134" v="13" actId="20577"/>
          <ac:spMkLst>
            <pc:docMk/>
            <pc:sldMk cId="90131202" sldId="264"/>
            <ac:spMk id="10" creationId="{E8E79DE0-AA33-60D5-8538-D1BC972D29CD}"/>
          </ac:spMkLst>
        </pc:spChg>
        <pc:spChg chg="mod">
          <ac:chgData name="Emily Offit" userId="OtqcfX56ar8Pf2drOK6LBtheokVAExw/6zWAE4dQRTM=" providerId="None" clId="Web-{34216AC5-603B-4353-A49E-8A24A083DD4E}" dt="2025-06-04T21:34:19.846" v="10" actId="1076"/>
          <ac:spMkLst>
            <pc:docMk/>
            <pc:sldMk cId="90131202" sldId="264"/>
            <ac:spMk id="12" creationId="{CB3CDECE-136E-5B2B-0588-CC831DE3819B}"/>
          </ac:spMkLst>
        </pc:spChg>
        <pc:spChg chg="mod">
          <ac:chgData name="Emily Offit" userId="OtqcfX56ar8Pf2drOK6LBtheokVAExw/6zWAE4dQRTM=" providerId="None" clId="Web-{34216AC5-603B-4353-A49E-8A24A083DD4E}" dt="2025-06-04T21:38:13.135" v="19"/>
          <ac:spMkLst>
            <pc:docMk/>
            <pc:sldMk cId="90131202" sldId="264"/>
            <ac:spMk id="14" creationId="{500B9200-4DE5-F40C-D391-2E04596F8F6B}"/>
          </ac:spMkLst>
        </pc:spChg>
        <pc:spChg chg="mod">
          <ac:chgData name="Emily Offit" userId="OtqcfX56ar8Pf2drOK6LBtheokVAExw/6zWAE4dQRTM=" providerId="None" clId="Web-{34216AC5-603B-4353-A49E-8A24A083DD4E}" dt="2025-06-04T21:38:18.792" v="21" actId="20577"/>
          <ac:spMkLst>
            <pc:docMk/>
            <pc:sldMk cId="90131202" sldId="264"/>
            <ac:spMk id="15" creationId="{89159087-E2A4-5BEE-CF49-F06FC653E461}"/>
          </ac:spMkLst>
        </pc:spChg>
        <pc:spChg chg="mod">
          <ac:chgData name="Emily Offit" userId="OtqcfX56ar8Pf2drOK6LBtheokVAExw/6zWAE4dQRTM=" providerId="None" clId="Web-{34216AC5-603B-4353-A49E-8A24A083DD4E}" dt="2025-06-04T21:38:21.229" v="23" actId="20577"/>
          <ac:spMkLst>
            <pc:docMk/>
            <pc:sldMk cId="90131202" sldId="264"/>
            <ac:spMk id="16" creationId="{2A5A10C8-A1E8-4F34-1BE9-2B2C9001A5EB}"/>
          </ac:spMkLst>
        </pc:spChg>
        <pc:spChg chg="mod">
          <ac:chgData name="Emily Offit" userId="OtqcfX56ar8Pf2drOK6LBtheokVAExw/6zWAE4dQRTM=" providerId="None" clId="Web-{34216AC5-603B-4353-A49E-8A24A083DD4E}" dt="2025-06-04T21:38:15.760" v="20" actId="20577"/>
          <ac:spMkLst>
            <pc:docMk/>
            <pc:sldMk cId="90131202" sldId="264"/>
            <ac:spMk id="36" creationId="{EFE1FC50-A88C-9A9F-239A-07D730DECFBC}"/>
          </ac:spMkLst>
        </pc:spChg>
        <pc:spChg chg="mod">
          <ac:chgData name="Emily Offit" userId="OtqcfX56ar8Pf2drOK6LBtheokVAExw/6zWAE4dQRTM=" providerId="None" clId="Web-{34216AC5-603B-4353-A49E-8A24A083DD4E}" dt="2025-06-04T21:34:13.924" v="8" actId="1076"/>
          <ac:spMkLst>
            <pc:docMk/>
            <pc:sldMk cId="90131202" sldId="264"/>
            <ac:spMk id="41" creationId="{FDD04A93-07AB-A631-1D98-54D1A2ED6045}"/>
          </ac:spMkLst>
        </pc:spChg>
      </pc:sldChg>
    </pc:docChg>
  </pc:docChgLst>
  <pc:docChgLst>
    <pc:chgData name="Emily Offit" userId="OtqcfX56ar8Pf2drOK6LBtheokVAExw/6zWAE4dQRTM=" providerId="None" clId="Web-{23D77300-F11E-489A-8808-B4583ABADFC5}"/>
    <pc:docChg chg="modSld">
      <pc:chgData name="Emily Offit" userId="OtqcfX56ar8Pf2drOK6LBtheokVAExw/6zWAE4dQRTM=" providerId="None" clId="Web-{23D77300-F11E-489A-8808-B4583ABADFC5}" dt="2025-06-23T23:05:31.157" v="0" actId="20577"/>
      <pc:docMkLst>
        <pc:docMk/>
      </pc:docMkLst>
      <pc:sldChg chg="modSp">
        <pc:chgData name="Emily Offit" userId="OtqcfX56ar8Pf2drOK6LBtheokVAExw/6zWAE4dQRTM=" providerId="None" clId="Web-{23D77300-F11E-489A-8808-B4583ABADFC5}" dt="2025-06-23T23:05:31.157" v="0" actId="20577"/>
        <pc:sldMkLst>
          <pc:docMk/>
          <pc:sldMk cId="2096018956" sldId="257"/>
        </pc:sldMkLst>
        <pc:spChg chg="mod">
          <ac:chgData name="Emily Offit" userId="OtqcfX56ar8Pf2drOK6LBtheokVAExw/6zWAE4dQRTM=" providerId="None" clId="Web-{23D77300-F11E-489A-8808-B4583ABADFC5}" dt="2025-06-23T23:05:31.157" v="0" actId="20577"/>
          <ac:spMkLst>
            <pc:docMk/>
            <pc:sldMk cId="2096018956" sldId="257"/>
            <ac:spMk id="19" creationId="{539C740E-0127-0426-A77E-D420D91BD4BF}"/>
          </ac:spMkLst>
        </pc:spChg>
      </pc:sldChg>
    </pc:docChg>
  </pc:docChgLst>
  <pc:docChgLst>
    <pc:chgData name="Kenneth Dominski" userId="M+M1ATZUqLQvDBczKIJiWvbQixhf4VIpF2mALNIkVbY=" providerId="None" clId="Web-{D1BB7697-8149-4610-A410-4EF6736993CE}"/>
    <pc:docChg chg="modSld">
      <pc:chgData name="Kenneth Dominski" userId="M+M1ATZUqLQvDBczKIJiWvbQixhf4VIpF2mALNIkVbY=" providerId="None" clId="Web-{D1BB7697-8149-4610-A410-4EF6736993CE}" dt="2025-06-04T18:13:44.927" v="8" actId="20577"/>
      <pc:docMkLst>
        <pc:docMk/>
      </pc:docMkLst>
      <pc:sldChg chg="modSp">
        <pc:chgData name="Kenneth Dominski" userId="M+M1ATZUqLQvDBczKIJiWvbQixhf4VIpF2mALNIkVbY=" providerId="None" clId="Web-{D1BB7697-8149-4610-A410-4EF6736993CE}" dt="2025-06-04T18:13:44.927" v="8" actId="20577"/>
        <pc:sldMkLst>
          <pc:docMk/>
          <pc:sldMk cId="2096018956" sldId="257"/>
        </pc:sldMkLst>
        <pc:spChg chg="mod">
          <ac:chgData name="Kenneth Dominski" userId="M+M1ATZUqLQvDBczKIJiWvbQixhf4VIpF2mALNIkVbY=" providerId="None" clId="Web-{D1BB7697-8149-4610-A410-4EF6736993CE}" dt="2025-06-04T18:13:44.927" v="8" actId="20577"/>
          <ac:spMkLst>
            <pc:docMk/>
            <pc:sldMk cId="2096018956" sldId="257"/>
            <ac:spMk id="48" creationId="{7E9F30B2-300F-144E-AF04-DB5317EA4164}"/>
          </ac:spMkLst>
        </pc:spChg>
      </pc:sldChg>
    </pc:docChg>
  </pc:docChgLst>
  <pc:docChgLst>
    <pc:chgData name="Emily Offit" userId="OtqcfX56ar8Pf2drOK6LBtheokVAExw/6zWAE4dQRTM=" providerId="None" clId="Web-{5DBA4CF8-119E-409C-8B95-04F04D9170BF}"/>
    <pc:docChg chg="modSld">
      <pc:chgData name="Emily Offit" userId="OtqcfX56ar8Pf2drOK6LBtheokVAExw/6zWAE4dQRTM=" providerId="None" clId="Web-{5DBA4CF8-119E-409C-8B95-04F04D9170BF}" dt="2025-06-23T22:07:15.208" v="4" actId="20577"/>
      <pc:docMkLst>
        <pc:docMk/>
      </pc:docMkLst>
      <pc:sldChg chg="modSp">
        <pc:chgData name="Emily Offit" userId="OtqcfX56ar8Pf2drOK6LBtheokVAExw/6zWAE4dQRTM=" providerId="None" clId="Web-{5DBA4CF8-119E-409C-8B95-04F04D9170BF}" dt="2025-06-23T22:07:15.208" v="4" actId="20577"/>
        <pc:sldMkLst>
          <pc:docMk/>
          <pc:sldMk cId="90131202" sldId="264"/>
        </pc:sldMkLst>
        <pc:spChg chg="mod">
          <ac:chgData name="Emily Offit" userId="OtqcfX56ar8Pf2drOK6LBtheokVAExw/6zWAE4dQRTM=" providerId="None" clId="Web-{5DBA4CF8-119E-409C-8B95-04F04D9170BF}" dt="2025-06-23T22:07:15.208" v="4" actId="20577"/>
          <ac:spMkLst>
            <pc:docMk/>
            <pc:sldMk cId="90131202" sldId="264"/>
            <ac:spMk id="4" creationId="{88A5408B-6BF7-30AF-7675-7E5D26DAEE83}"/>
          </ac:spMkLst>
        </pc:spChg>
        <pc:spChg chg="mod">
          <ac:chgData name="Emily Offit" userId="OtqcfX56ar8Pf2drOK6LBtheokVAExw/6zWAE4dQRTM=" providerId="None" clId="Web-{5DBA4CF8-119E-409C-8B95-04F04D9170BF}" dt="2025-06-23T22:07:12.661" v="1" actId="20577"/>
          <ac:spMkLst>
            <pc:docMk/>
            <pc:sldMk cId="90131202" sldId="264"/>
            <ac:spMk id="21" creationId="{E6632550-B2ED-D8A5-B548-C008F033BAD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9CCE428A-1C5F-4AC8-89C1-DF310219B4B9}" type="datetimeFigureOut">
              <a:rPr lang="en-US" smtClean="0"/>
              <a:t>6/30/2025</a:t>
            </a:fld>
            <a:endParaRPr lang="en-US"/>
          </a:p>
        </p:txBody>
      </p:sp>
      <p:sp>
        <p:nvSpPr>
          <p:cNvPr id="4" name="Slide Image Placeholder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fld id="{51E95F8B-E69C-4FE2-A063-315BFCC9ABCB}" type="slidenum">
              <a:rPr lang="en-US" smtClean="0"/>
              <a:t>‹#›</a:t>
            </a:fld>
            <a:endParaRPr lang="en-US"/>
          </a:p>
        </p:txBody>
      </p:sp>
    </p:spTree>
    <p:extLst>
      <p:ext uri="{BB962C8B-B14F-4D97-AF65-F5344CB8AC3E}">
        <p14:creationId xmlns:p14="http://schemas.microsoft.com/office/powerpoint/2010/main" val="214675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1E95F8B-E69C-4FE2-A063-315BFCC9ABCB}" type="slidenum">
              <a:rPr lang="en-US" smtClean="0"/>
              <a:t>1</a:t>
            </a:fld>
            <a:endParaRPr lang="en-US"/>
          </a:p>
        </p:txBody>
      </p:sp>
    </p:spTree>
    <p:extLst>
      <p:ext uri="{BB962C8B-B14F-4D97-AF65-F5344CB8AC3E}">
        <p14:creationId xmlns:p14="http://schemas.microsoft.com/office/powerpoint/2010/main" val="3348198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61984-0953-6869-71DF-E653E511AF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CB5A9A-365D-8949-18CA-0FEBFAD08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517DAA-3F14-582E-5213-B1078B7273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CD2E92-30AC-B9A3-CAC2-E5179F5AA4C2}"/>
              </a:ext>
            </a:extLst>
          </p:cNvPr>
          <p:cNvSpPr>
            <a:spLocks noGrp="1"/>
          </p:cNvSpPr>
          <p:nvPr>
            <p:ph type="sldNum" sz="quarter" idx="5"/>
          </p:nvPr>
        </p:nvSpPr>
        <p:spPr/>
        <p:txBody>
          <a:bodyPr/>
          <a:lstStyle/>
          <a:p>
            <a:fld id="{51E95F8B-E69C-4FE2-A063-315BFCC9ABCB}" type="slidenum">
              <a:rPr lang="en-US" smtClean="0"/>
              <a:t>2</a:t>
            </a:fld>
            <a:endParaRPr lang="en-US"/>
          </a:p>
        </p:txBody>
      </p:sp>
    </p:spTree>
    <p:extLst>
      <p:ext uri="{BB962C8B-B14F-4D97-AF65-F5344CB8AC3E}">
        <p14:creationId xmlns:p14="http://schemas.microsoft.com/office/powerpoint/2010/main" val="305456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0E727-639E-ADCA-02BF-991661CC02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7830D1-D1FB-4196-3BA4-86172AC6DD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88F308-948C-A314-4567-392EF8E98A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539C71-B80E-AACA-7319-12B19A62B781}"/>
              </a:ext>
            </a:extLst>
          </p:cNvPr>
          <p:cNvSpPr>
            <a:spLocks noGrp="1"/>
          </p:cNvSpPr>
          <p:nvPr>
            <p:ph type="sldNum" sz="quarter" idx="5"/>
          </p:nvPr>
        </p:nvSpPr>
        <p:spPr/>
        <p:txBody>
          <a:bodyPr/>
          <a:lstStyle/>
          <a:p>
            <a:fld id="{51E95F8B-E69C-4FE2-A063-315BFCC9ABCB}" type="slidenum">
              <a:rPr lang="en-US" smtClean="0"/>
              <a:t>3</a:t>
            </a:fld>
            <a:endParaRPr lang="en-US"/>
          </a:p>
        </p:txBody>
      </p:sp>
    </p:spTree>
    <p:extLst>
      <p:ext uri="{BB962C8B-B14F-4D97-AF65-F5344CB8AC3E}">
        <p14:creationId xmlns:p14="http://schemas.microsoft.com/office/powerpoint/2010/main" val="40375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27AA9-C611-2922-391C-D6ECD27A18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F82975-9049-4DE3-8815-321D5D8670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C8385C-4839-6CE5-AE13-E8A71BD8B4A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CDC145-0D0E-A541-DAC6-1A13248F5471}"/>
              </a:ext>
            </a:extLst>
          </p:cNvPr>
          <p:cNvSpPr>
            <a:spLocks noGrp="1"/>
          </p:cNvSpPr>
          <p:nvPr>
            <p:ph type="sldNum" sz="quarter" idx="5"/>
          </p:nvPr>
        </p:nvSpPr>
        <p:spPr/>
        <p:txBody>
          <a:bodyPr/>
          <a:lstStyle/>
          <a:p>
            <a:fld id="{51E95F8B-E69C-4FE2-A063-315BFCC9ABCB}" type="slidenum">
              <a:rPr lang="en-US" smtClean="0"/>
              <a:t>4</a:t>
            </a:fld>
            <a:endParaRPr lang="en-US"/>
          </a:p>
        </p:txBody>
      </p:sp>
    </p:spTree>
    <p:extLst>
      <p:ext uri="{BB962C8B-B14F-4D97-AF65-F5344CB8AC3E}">
        <p14:creationId xmlns:p14="http://schemas.microsoft.com/office/powerpoint/2010/main" val="2057628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extLst>
    <p:ext uri="{DCECCB84-F9BA-43D5-87BE-67443E8EF086}">
      <p15:sldGuideLst xmlns:p15="http://schemas.microsoft.com/office/powerpoint/2012/main">
        <p15:guide id="1" orient="horz" pos="3368" userDrawn="1">
          <p15:clr>
            <a:srgbClr val="FBAE40"/>
          </p15:clr>
        </p15:guide>
        <p15:guide id="2" pos="23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1D99A3E5-0D27-DC7F-DB34-072884F8FAF3}"/>
              </a:ext>
            </a:extLst>
          </p:cNvPr>
          <p:cNvSpPr/>
          <p:nvPr userDrawn="1"/>
        </p:nvSpPr>
        <p:spPr>
          <a:xfrm>
            <a:off x="0" y="0"/>
            <a:ext cx="7560309" cy="2340610"/>
          </a:xfrm>
          <a:custGeom>
            <a:avLst/>
            <a:gdLst/>
            <a:ahLst/>
            <a:cxnLst/>
            <a:rect l="l" t="t" r="r" b="b"/>
            <a:pathLst>
              <a:path w="7560309" h="2340610">
                <a:moveTo>
                  <a:pt x="7559992" y="0"/>
                </a:moveTo>
                <a:lnTo>
                  <a:pt x="0" y="0"/>
                </a:lnTo>
                <a:lnTo>
                  <a:pt x="0" y="2340000"/>
                </a:lnTo>
                <a:lnTo>
                  <a:pt x="7559992" y="2340000"/>
                </a:lnTo>
                <a:lnTo>
                  <a:pt x="7559992" y="0"/>
                </a:lnTo>
                <a:close/>
              </a:path>
            </a:pathLst>
          </a:custGeom>
          <a:solidFill>
            <a:srgbClr val="45B2C5"/>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9" name="bg object 17">
            <a:extLst>
              <a:ext uri="{FF2B5EF4-FFF2-40B4-BE49-F238E27FC236}">
                <a16:creationId xmlns:a16="http://schemas.microsoft.com/office/drawing/2014/main" id="{CAD80270-7BA7-8C4C-2F9E-4E29DB31BFC9}"/>
              </a:ext>
            </a:extLst>
          </p:cNvPr>
          <p:cNvPicPr/>
          <p:nvPr userDrawn="1"/>
        </p:nvPicPr>
        <p:blipFill>
          <a:blip r:embed="rId2" cstate="print"/>
          <a:stretch>
            <a:fillRect/>
          </a:stretch>
        </p:blipFill>
        <p:spPr>
          <a:xfrm>
            <a:off x="453602" y="454521"/>
            <a:ext cx="2492743" cy="553719"/>
          </a:xfrm>
          <a:prstGeom prst="rect">
            <a:avLst/>
          </a:prstGeom>
        </p:spPr>
      </p:pic>
    </p:spTree>
    <p:extLst>
      <p:ext uri="{BB962C8B-B14F-4D97-AF65-F5344CB8AC3E}">
        <p14:creationId xmlns:p14="http://schemas.microsoft.com/office/powerpoint/2010/main" val="344096415"/>
      </p:ext>
    </p:extLst>
  </p:cSld>
  <p:clrMapOvr>
    <a:masterClrMapping/>
  </p:clrMapOvr>
  <p:extLst>
    <p:ext uri="{DCECCB84-F9BA-43D5-87BE-67443E8EF086}">
      <p15:sldGuideLst xmlns:p15="http://schemas.microsoft.com/office/powerpoint/2012/main">
        <p15:guide id="1" orient="horz" pos="3368" userDrawn="1">
          <p15:clr>
            <a:srgbClr val="FBAE40"/>
          </p15:clr>
        </p15:guide>
        <p15:guide id="2" pos="23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1D99A3E5-0D27-DC7F-DB34-072884F8FAF3}"/>
              </a:ext>
            </a:extLst>
          </p:cNvPr>
          <p:cNvSpPr/>
          <p:nvPr userDrawn="1"/>
        </p:nvSpPr>
        <p:spPr>
          <a:xfrm>
            <a:off x="0" y="0"/>
            <a:ext cx="7560309" cy="2340610"/>
          </a:xfrm>
          <a:custGeom>
            <a:avLst/>
            <a:gdLst/>
            <a:ahLst/>
            <a:cxnLst/>
            <a:rect l="l" t="t" r="r" b="b"/>
            <a:pathLst>
              <a:path w="7560309" h="2340610">
                <a:moveTo>
                  <a:pt x="7559992" y="0"/>
                </a:moveTo>
                <a:lnTo>
                  <a:pt x="0" y="0"/>
                </a:lnTo>
                <a:lnTo>
                  <a:pt x="0" y="2340000"/>
                </a:lnTo>
                <a:lnTo>
                  <a:pt x="7559992" y="2340000"/>
                </a:lnTo>
                <a:lnTo>
                  <a:pt x="7559992" y="0"/>
                </a:lnTo>
                <a:close/>
              </a:path>
            </a:pathLst>
          </a:custGeom>
          <a:solidFill>
            <a:srgbClr val="19BB7C"/>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dirty="0"/>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9" name="bg object 17">
            <a:extLst>
              <a:ext uri="{FF2B5EF4-FFF2-40B4-BE49-F238E27FC236}">
                <a16:creationId xmlns:a16="http://schemas.microsoft.com/office/drawing/2014/main" id="{CAD80270-7BA7-8C4C-2F9E-4E29DB31BFC9}"/>
              </a:ext>
            </a:extLst>
          </p:cNvPr>
          <p:cNvPicPr/>
          <p:nvPr userDrawn="1"/>
        </p:nvPicPr>
        <p:blipFill>
          <a:blip r:embed="rId2" cstate="print"/>
          <a:stretch>
            <a:fillRect/>
          </a:stretch>
        </p:blipFill>
        <p:spPr>
          <a:xfrm>
            <a:off x="453602" y="454521"/>
            <a:ext cx="2492743" cy="553719"/>
          </a:xfrm>
          <a:prstGeom prst="rect">
            <a:avLst/>
          </a:prstGeom>
        </p:spPr>
      </p:pic>
    </p:spTree>
    <p:extLst>
      <p:ext uri="{BB962C8B-B14F-4D97-AF65-F5344CB8AC3E}">
        <p14:creationId xmlns:p14="http://schemas.microsoft.com/office/powerpoint/2010/main" val="814498114"/>
      </p:ext>
    </p:extLst>
  </p:cSld>
  <p:clrMapOvr>
    <a:masterClrMapping/>
  </p:clrMapOvr>
  <p:extLst>
    <p:ext uri="{DCECCB84-F9BA-43D5-87BE-67443E8EF086}">
      <p15:sldGuideLst xmlns:p15="http://schemas.microsoft.com/office/powerpoint/2012/main">
        <p15:guide id="1" orient="horz" pos="3368">
          <p15:clr>
            <a:srgbClr val="FBAE40"/>
          </p15:clr>
        </p15:guide>
        <p15:guide id="2" pos="23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1D99A3E5-0D27-DC7F-DB34-072884F8FAF3}"/>
              </a:ext>
            </a:extLst>
          </p:cNvPr>
          <p:cNvSpPr/>
          <p:nvPr userDrawn="1"/>
        </p:nvSpPr>
        <p:spPr>
          <a:xfrm>
            <a:off x="0" y="0"/>
            <a:ext cx="7560309" cy="2340610"/>
          </a:xfrm>
          <a:custGeom>
            <a:avLst/>
            <a:gdLst/>
            <a:ahLst/>
            <a:cxnLst/>
            <a:rect l="l" t="t" r="r" b="b"/>
            <a:pathLst>
              <a:path w="7560309" h="2340610">
                <a:moveTo>
                  <a:pt x="7559992" y="0"/>
                </a:moveTo>
                <a:lnTo>
                  <a:pt x="0" y="0"/>
                </a:lnTo>
                <a:lnTo>
                  <a:pt x="0" y="2340000"/>
                </a:lnTo>
                <a:lnTo>
                  <a:pt x="7559992" y="2340000"/>
                </a:lnTo>
                <a:lnTo>
                  <a:pt x="7559992" y="0"/>
                </a:lnTo>
                <a:close/>
              </a:path>
            </a:pathLst>
          </a:custGeom>
          <a:solidFill>
            <a:srgbClr val="F37F63"/>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body" idx="1"/>
          </p:nvPr>
        </p:nvSpPr>
        <p:spPr/>
        <p:txBody>
          <a:bodyPr lIns="0" tIns="0" rIns="0" bIns="0"/>
          <a:lstStyle>
            <a:lvl1pPr>
              <a:defRPr/>
            </a:lvl1pPr>
          </a:lstStyle>
          <a:p>
            <a:endParaRPr dirty="0"/>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pic>
        <p:nvPicPr>
          <p:cNvPr id="9" name="bg object 17">
            <a:extLst>
              <a:ext uri="{FF2B5EF4-FFF2-40B4-BE49-F238E27FC236}">
                <a16:creationId xmlns:a16="http://schemas.microsoft.com/office/drawing/2014/main" id="{CAD80270-7BA7-8C4C-2F9E-4E29DB31BFC9}"/>
              </a:ext>
            </a:extLst>
          </p:cNvPr>
          <p:cNvPicPr/>
          <p:nvPr userDrawn="1"/>
        </p:nvPicPr>
        <p:blipFill>
          <a:blip r:embed="rId2" cstate="print"/>
          <a:stretch>
            <a:fillRect/>
          </a:stretch>
        </p:blipFill>
        <p:spPr>
          <a:xfrm>
            <a:off x="453602" y="454521"/>
            <a:ext cx="2492743" cy="553719"/>
          </a:xfrm>
          <a:prstGeom prst="rect">
            <a:avLst/>
          </a:prstGeom>
        </p:spPr>
      </p:pic>
    </p:spTree>
    <p:extLst>
      <p:ext uri="{BB962C8B-B14F-4D97-AF65-F5344CB8AC3E}">
        <p14:creationId xmlns:p14="http://schemas.microsoft.com/office/powerpoint/2010/main" val="1289131717"/>
      </p:ext>
    </p:extLst>
  </p:cSld>
  <p:clrMapOvr>
    <a:masterClrMapping/>
  </p:clrMapOvr>
  <p:extLst>
    <p:ext uri="{DCECCB84-F9BA-43D5-87BE-67443E8EF086}">
      <p15:sldGuideLst xmlns:p15="http://schemas.microsoft.com/office/powerpoint/2012/main">
        <p15:guide id="1" orient="horz" pos="3368">
          <p15:clr>
            <a:srgbClr val="FBAE40"/>
          </p15:clr>
        </p15:guide>
        <p15:guide id="2" pos="23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1D99A3E5-0D27-DC7F-DB34-072884F8FAF3}"/>
              </a:ext>
            </a:extLst>
          </p:cNvPr>
          <p:cNvSpPr/>
          <p:nvPr userDrawn="1"/>
        </p:nvSpPr>
        <p:spPr>
          <a:xfrm>
            <a:off x="0" y="0"/>
            <a:ext cx="7560309" cy="2374900"/>
          </a:xfrm>
          <a:custGeom>
            <a:avLst/>
            <a:gdLst/>
            <a:ahLst/>
            <a:cxnLst/>
            <a:rect l="l" t="t" r="r" b="b"/>
            <a:pathLst>
              <a:path w="7560309" h="2340610">
                <a:moveTo>
                  <a:pt x="7559992" y="0"/>
                </a:moveTo>
                <a:lnTo>
                  <a:pt x="0" y="0"/>
                </a:lnTo>
                <a:lnTo>
                  <a:pt x="0" y="2340000"/>
                </a:lnTo>
                <a:lnTo>
                  <a:pt x="7559992" y="2340000"/>
                </a:lnTo>
                <a:lnTo>
                  <a:pt x="7559992" y="0"/>
                </a:lnTo>
                <a:close/>
              </a:path>
            </a:pathLst>
          </a:custGeom>
          <a:solidFill>
            <a:schemeClr val="bg1">
              <a:lumMod val="95000"/>
            </a:schemeClr>
          </a:solidFill>
        </p:spPr>
        <p:txBody>
          <a:bodyPr wrap="square" lIns="0" tIns="0" rIns="0" bIns="0" rtlCol="0"/>
          <a:lstStyle/>
          <a:p>
            <a:endParaRPr/>
          </a:p>
        </p:txBody>
      </p:sp>
      <p:pic>
        <p:nvPicPr>
          <p:cNvPr id="9" name="bg object 17">
            <a:extLst>
              <a:ext uri="{FF2B5EF4-FFF2-40B4-BE49-F238E27FC236}">
                <a16:creationId xmlns:a16="http://schemas.microsoft.com/office/drawing/2014/main" id="{CAD80270-7BA7-8C4C-2F9E-4E29DB31BFC9}"/>
              </a:ext>
            </a:extLst>
          </p:cNvPr>
          <p:cNvPicPr/>
          <p:nvPr userDrawn="1"/>
        </p:nvPicPr>
        <p:blipFill>
          <a:blip r:embed="rId2" cstate="print">
            <a:extLst>
              <a:ext uri="{28A0092B-C50C-407E-A947-70E740481C1C}">
                <a14:useLocalDpi xmlns:a14="http://schemas.microsoft.com/office/drawing/2010/main" val="0"/>
              </a:ext>
            </a:extLst>
          </a:blip>
          <a:srcRect/>
          <a:stretch/>
        </p:blipFill>
        <p:spPr>
          <a:xfrm>
            <a:off x="252172" y="224948"/>
            <a:ext cx="2916477" cy="995600"/>
          </a:xfrm>
          <a:prstGeom prst="rect">
            <a:avLst/>
          </a:prstGeom>
        </p:spPr>
      </p:pic>
      <p:sp>
        <p:nvSpPr>
          <p:cNvPr id="2" name="Holder 2"/>
          <p:cNvSpPr>
            <a:spLocks noGrp="1"/>
          </p:cNvSpPr>
          <p:nvPr>
            <p:ph type="title"/>
          </p:nvPr>
        </p:nvSpPr>
        <p:spPr>
          <a:xfrm>
            <a:off x="444500" y="1180428"/>
            <a:ext cx="5690235" cy="446276"/>
          </a:xfrm>
        </p:spPr>
        <p:txBody>
          <a:bodyPr lIns="0" tIns="0" rIns="0" bIns="0"/>
          <a:lstStyle>
            <a:lvl1pPr>
              <a:defRPr sz="2900" b="1" i="0">
                <a:solidFill>
                  <a:schemeClr val="accent1"/>
                </a:solidFill>
                <a:latin typeface="Source Sans Pro SemiBold"/>
                <a:cs typeface="Source Sans Pro SemiBold"/>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91727829"/>
      </p:ext>
    </p:extLst>
  </p:cSld>
  <p:clrMapOvr>
    <a:masterClrMapping/>
  </p:clrMapOvr>
  <p:extLst>
    <p:ext uri="{DCECCB84-F9BA-43D5-87BE-67443E8EF086}">
      <p15:sldGuideLst xmlns:p15="http://schemas.microsoft.com/office/powerpoint/2012/main">
        <p15:guide id="1" orient="horz" pos="3368">
          <p15:clr>
            <a:srgbClr val="FBAE40"/>
          </p15:clr>
        </p15:guide>
        <p15:guide id="2" pos="23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7560309" cy="2340610"/>
          </a:xfrm>
          <a:custGeom>
            <a:avLst/>
            <a:gdLst/>
            <a:ahLst/>
            <a:cxnLst/>
            <a:rect l="l" t="t" r="r" b="b"/>
            <a:pathLst>
              <a:path w="7560309" h="2340610">
                <a:moveTo>
                  <a:pt x="7559992" y="0"/>
                </a:moveTo>
                <a:lnTo>
                  <a:pt x="0" y="0"/>
                </a:lnTo>
                <a:lnTo>
                  <a:pt x="0" y="2340000"/>
                </a:lnTo>
                <a:lnTo>
                  <a:pt x="7559992" y="2340000"/>
                </a:lnTo>
                <a:lnTo>
                  <a:pt x="7559992" y="0"/>
                </a:lnTo>
                <a:close/>
              </a:path>
            </a:pathLst>
          </a:custGeom>
          <a:solidFill>
            <a:srgbClr val="5F21A6"/>
          </a:solidFill>
        </p:spPr>
        <p:txBody>
          <a:bodyPr wrap="square" lIns="0" tIns="0" rIns="0" bIns="0" rtlCol="0"/>
          <a:lstStyle/>
          <a:p>
            <a:endParaRPr/>
          </a:p>
        </p:txBody>
      </p:sp>
      <p:pic>
        <p:nvPicPr>
          <p:cNvPr id="17" name="bg object 17"/>
          <p:cNvPicPr/>
          <p:nvPr/>
        </p:nvPicPr>
        <p:blipFill>
          <a:blip r:embed="rId11" cstate="print"/>
          <a:stretch>
            <a:fillRect/>
          </a:stretch>
        </p:blipFill>
        <p:spPr>
          <a:xfrm>
            <a:off x="453602" y="454521"/>
            <a:ext cx="2492743" cy="553719"/>
          </a:xfrm>
          <a:prstGeom prst="rect">
            <a:avLst/>
          </a:prstGeom>
        </p:spPr>
      </p:pic>
      <p:sp>
        <p:nvSpPr>
          <p:cNvPr id="2" name="Holder 2"/>
          <p:cNvSpPr>
            <a:spLocks noGrp="1"/>
          </p:cNvSpPr>
          <p:nvPr>
            <p:ph type="title"/>
          </p:nvPr>
        </p:nvSpPr>
        <p:spPr>
          <a:xfrm>
            <a:off x="444500" y="1180428"/>
            <a:ext cx="5690235" cy="833119"/>
          </a:xfrm>
          <a:prstGeom prst="rect">
            <a:avLst/>
          </a:prstGeom>
        </p:spPr>
        <p:txBody>
          <a:bodyPr wrap="square" lIns="0" tIns="0" rIns="0" bIns="0">
            <a:spAutoFit/>
          </a:bodyPr>
          <a:lstStyle>
            <a:lvl1pPr>
              <a:defRPr sz="2900" b="1" i="0">
                <a:solidFill>
                  <a:schemeClr val="bg1"/>
                </a:solidFill>
                <a:latin typeface="Source Sans Pro SemiBold"/>
                <a:cs typeface="Source Sans Pro SemiBold"/>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6/30/2025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7" r:id="rId4"/>
    <p:sldLayoutId id="2147483668" r:id="rId5"/>
    <p:sldLayoutId id="2147483669" r:id="rId6"/>
    <p:sldLayoutId id="2147483663" r:id="rId7"/>
    <p:sldLayoutId id="2147483664" r:id="rId8"/>
    <p:sldLayoutId id="2147483665" r:id="rId9"/>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3.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11" Type="http://schemas.openxmlformats.org/officeDocument/2006/relationships/image" Target="../media/image17.png"/><Relationship Id="rId5" Type="http://schemas.openxmlformats.org/officeDocument/2006/relationships/image" Target="../media/image12.svg"/><Relationship Id="rId10" Type="http://schemas.openxmlformats.org/officeDocument/2006/relationships/image" Target="../media/image16.svg"/><Relationship Id="rId4" Type="http://schemas.openxmlformats.org/officeDocument/2006/relationships/image" Target="../media/image11.png"/><Relationship Id="rId9" Type="http://schemas.openxmlformats.org/officeDocument/2006/relationships/image" Target="../media/image15.png"/></Relationships>
</file>

<file path=ppt/slides/_rels/slide3.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4.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5.pn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28.svg"/><Relationship Id="rId11" Type="http://schemas.openxmlformats.org/officeDocument/2006/relationships/image" Target="../media/image32.svg"/><Relationship Id="rId5" Type="http://schemas.openxmlformats.org/officeDocument/2006/relationships/image" Target="../media/image27.png"/><Relationship Id="rId10" Type="http://schemas.openxmlformats.org/officeDocument/2006/relationships/image" Target="../media/image31.png"/><Relationship Id="rId4" Type="http://schemas.openxmlformats.org/officeDocument/2006/relationships/image" Target="../media/image26.svg"/><Relationship Id="rId9" Type="http://schemas.openxmlformats.org/officeDocument/2006/relationships/image" Target="../media/image3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object 19"/>
          <p:cNvPicPr/>
          <p:nvPr/>
        </p:nvPicPr>
        <p:blipFill>
          <a:blip r:embed="rId3" cstate="print"/>
          <a:stretch>
            <a:fillRect/>
          </a:stretch>
        </p:blipFill>
        <p:spPr>
          <a:xfrm>
            <a:off x="536140" y="6970775"/>
            <a:ext cx="1455150" cy="1387888"/>
          </a:xfrm>
          <a:prstGeom prst="rect">
            <a:avLst/>
          </a:prstGeom>
        </p:spPr>
      </p:pic>
      <p:sp>
        <p:nvSpPr>
          <p:cNvPr id="34" name="object 5">
            <a:extLst>
              <a:ext uri="{FF2B5EF4-FFF2-40B4-BE49-F238E27FC236}">
                <a16:creationId xmlns:a16="http://schemas.microsoft.com/office/drawing/2014/main" id="{62FB6457-3C3F-4054-437C-6ADFF3626EF9}"/>
              </a:ext>
            </a:extLst>
          </p:cNvPr>
          <p:cNvSpPr/>
          <p:nvPr/>
        </p:nvSpPr>
        <p:spPr>
          <a:xfrm>
            <a:off x="5038801" y="2663101"/>
            <a:ext cx="2064385" cy="7675245"/>
          </a:xfrm>
          <a:custGeom>
            <a:avLst/>
            <a:gdLst/>
            <a:ahLst/>
            <a:cxnLst/>
            <a:rect l="l" t="t" r="r" b="b"/>
            <a:pathLst>
              <a:path w="2064384" h="7675245">
                <a:moveTo>
                  <a:pt x="0" y="7674851"/>
                </a:moveTo>
                <a:lnTo>
                  <a:pt x="2064003" y="7674851"/>
                </a:lnTo>
                <a:lnTo>
                  <a:pt x="2064003" y="0"/>
                </a:lnTo>
                <a:lnTo>
                  <a:pt x="0" y="0"/>
                </a:lnTo>
                <a:lnTo>
                  <a:pt x="0" y="7674851"/>
                </a:lnTo>
                <a:close/>
              </a:path>
            </a:pathLst>
          </a:custGeom>
          <a:solidFill>
            <a:schemeClr val="bg1">
              <a:lumMod val="95000"/>
            </a:schemeClr>
          </a:solidFill>
        </p:spPr>
        <p:txBody>
          <a:bodyPr wrap="square" lIns="0" tIns="0" rIns="0" bIns="0" rtlCol="0"/>
          <a:lstStyle/>
          <a:p>
            <a:endParaRPr dirty="0"/>
          </a:p>
        </p:txBody>
      </p:sp>
      <p:sp>
        <p:nvSpPr>
          <p:cNvPr id="47" name="TextBox 46">
            <a:extLst>
              <a:ext uri="{FF2B5EF4-FFF2-40B4-BE49-F238E27FC236}">
                <a16:creationId xmlns:a16="http://schemas.microsoft.com/office/drawing/2014/main" id="{82F3D6D3-AD63-E946-D7F9-53EF3D15F55D}"/>
              </a:ext>
            </a:extLst>
          </p:cNvPr>
          <p:cNvSpPr txBox="1"/>
          <p:nvPr/>
        </p:nvSpPr>
        <p:spPr>
          <a:xfrm>
            <a:off x="5039306" y="7022843"/>
            <a:ext cx="2038434" cy="923330"/>
          </a:xfrm>
          <a:prstGeom prst="rect">
            <a:avLst/>
          </a:prstGeom>
          <a:noFill/>
        </p:spPr>
        <p:txBody>
          <a:bodyPr wrap="square">
            <a:spAutoFit/>
          </a:bodyPr>
          <a:lstStyle/>
          <a:p>
            <a:pPr algn="ctr">
              <a:lnSpc>
                <a:spcPct val="100000"/>
              </a:lnSpc>
            </a:pPr>
            <a:r>
              <a:rPr lang="en-US" sz="3600" b="1" spc="-10" dirty="0">
                <a:solidFill>
                  <a:schemeClr val="tx1"/>
                </a:solidFill>
                <a:latin typeface="Source Sans Pro SemiBold"/>
                <a:cs typeface="Source Sans Pro SemiBold"/>
              </a:rPr>
              <a:t>$23.4M</a:t>
            </a:r>
          </a:p>
          <a:p>
            <a:pPr algn="ctr">
              <a:lnSpc>
                <a:spcPct val="100000"/>
              </a:lnSpc>
            </a:pPr>
            <a:r>
              <a:rPr lang="en-US" sz="1800" spc="-20" dirty="0">
                <a:solidFill>
                  <a:schemeClr val="tx1"/>
                </a:solidFill>
                <a:latin typeface="Source Sans Pro"/>
                <a:cs typeface="Source Sans Pro"/>
              </a:rPr>
              <a:t>Per day</a:t>
            </a:r>
            <a:endParaRPr lang="en-US" sz="3200" dirty="0">
              <a:solidFill>
                <a:schemeClr val="tx1"/>
              </a:solidFill>
              <a:latin typeface="Source Sans Pro SemiBold"/>
              <a:cs typeface="Source Sans Pro SemiBold"/>
            </a:endParaRPr>
          </a:p>
        </p:txBody>
      </p:sp>
      <p:sp>
        <p:nvSpPr>
          <p:cNvPr id="2" name="object 2"/>
          <p:cNvSpPr txBox="1"/>
          <p:nvPr/>
        </p:nvSpPr>
        <p:spPr>
          <a:xfrm>
            <a:off x="383083" y="2537306"/>
            <a:ext cx="4434238" cy="1576714"/>
          </a:xfrm>
          <a:prstGeom prst="rect">
            <a:avLst/>
          </a:prstGeom>
        </p:spPr>
        <p:txBody>
          <a:bodyPr vert="horz" wrap="square" lIns="0" tIns="12065" rIns="0" bIns="0" rtlCol="0" anchor="t">
            <a:spAutoFit/>
          </a:bodyPr>
          <a:lstStyle/>
          <a:p>
            <a:pPr marL="12700" marR="5080">
              <a:spcBef>
                <a:spcPts val="95"/>
              </a:spcBef>
            </a:pPr>
            <a:r>
              <a:rPr lang="en-US" sz="1000" spc="-10" dirty="0">
                <a:solidFill>
                  <a:srgbClr val="231F20"/>
                </a:solidFill>
                <a:latin typeface="Source Sans Pro"/>
                <a:cs typeface="Source Sans Pro"/>
              </a:rPr>
              <a:t>For more than 75 years,</a:t>
            </a:r>
            <a:r>
              <a:rPr lang="en-US" sz="1000" spc="-10" dirty="0">
                <a:solidFill>
                  <a:srgbClr val="231F20"/>
                </a:solidFill>
                <a:latin typeface="Source Sans Pro"/>
                <a:ea typeface="Source Sans Pro"/>
              </a:rPr>
              <a:t> GE HealthCare has been a leader in the development and production of advanced healthcare technologies in Wisconsin, many of which are exported globally. These operations drive substantial economic output and reinforce Wisconsin’s leadership in developing innovative healthcare solutions and life sciences manufacturing. </a:t>
            </a:r>
            <a:endParaRPr lang="en-US" sz="1000" dirty="0">
              <a:solidFill>
                <a:srgbClr val="000000"/>
              </a:solidFill>
              <a:latin typeface="Source Sans Pro"/>
              <a:ea typeface="Source Sans Pro"/>
              <a:cs typeface="Source Sans Pro"/>
            </a:endParaRPr>
          </a:p>
          <a:p>
            <a:pPr marL="12700" marR="5080">
              <a:spcBef>
                <a:spcPts val="95"/>
              </a:spcBef>
            </a:pPr>
            <a:endParaRPr lang="en-US" sz="1000" spc="-10" dirty="0">
              <a:solidFill>
                <a:srgbClr val="231F20"/>
              </a:solidFill>
              <a:latin typeface="Source Sans Pro"/>
              <a:ea typeface="Source Sans Pro"/>
            </a:endParaRPr>
          </a:p>
          <a:p>
            <a:pPr marL="12700" marR="5080">
              <a:spcBef>
                <a:spcPts val="95"/>
              </a:spcBef>
            </a:pPr>
            <a:r>
              <a:rPr lang="en-US" sz="1000" spc="-10" dirty="0">
                <a:solidFill>
                  <a:srgbClr val="231F20"/>
                </a:solidFill>
                <a:latin typeface="Source Sans Pro"/>
                <a:cs typeface="Source Sans Pro"/>
              </a:rPr>
              <a:t>The impact of GE HealthCare on Wisconsin extends well beyond the walls of our facilities. </a:t>
            </a:r>
            <a:r>
              <a:rPr lang="en-US" sz="1000" dirty="0">
                <a:solidFill>
                  <a:srgbClr val="231F20"/>
                </a:solidFill>
                <a:latin typeface="Source Sans Pro"/>
                <a:cs typeface="Source Sans Pro"/>
              </a:rPr>
              <a:t>As</a:t>
            </a:r>
            <a:r>
              <a:rPr sz="1000" spc="-5" dirty="0">
                <a:solidFill>
                  <a:srgbClr val="231F20"/>
                </a:solidFill>
                <a:latin typeface="Source Sans Pro"/>
                <a:cs typeface="Source Sans Pro"/>
              </a:rPr>
              <a:t> </a:t>
            </a:r>
            <a:r>
              <a:rPr sz="1000" dirty="0">
                <a:solidFill>
                  <a:srgbClr val="231F20"/>
                </a:solidFill>
                <a:latin typeface="Source Sans Pro"/>
                <a:cs typeface="Source Sans Pro"/>
              </a:rPr>
              <a:t>a</a:t>
            </a:r>
            <a:r>
              <a:rPr sz="1000" spc="-10" dirty="0">
                <a:solidFill>
                  <a:srgbClr val="231F20"/>
                </a:solidFill>
                <a:latin typeface="Source Sans Pro"/>
                <a:cs typeface="Source Sans Pro"/>
              </a:rPr>
              <a:t> </a:t>
            </a:r>
            <a:r>
              <a:rPr sz="1000" dirty="0">
                <a:solidFill>
                  <a:srgbClr val="231F20"/>
                </a:solidFill>
                <a:latin typeface="Source Sans Pro"/>
                <a:cs typeface="Source Sans Pro"/>
              </a:rPr>
              <a:t>key</a:t>
            </a:r>
            <a:r>
              <a:rPr sz="1000" spc="-5" dirty="0">
                <a:solidFill>
                  <a:srgbClr val="231F20"/>
                </a:solidFill>
                <a:latin typeface="Source Sans Pro"/>
                <a:cs typeface="Source Sans Pro"/>
              </a:rPr>
              <a:t> </a:t>
            </a:r>
            <a:r>
              <a:rPr sz="1000" spc="-10" dirty="0">
                <a:solidFill>
                  <a:srgbClr val="231F20"/>
                </a:solidFill>
                <a:latin typeface="Source Sans Pro"/>
                <a:cs typeface="Source Sans Pro"/>
              </a:rPr>
              <a:t>contributor </a:t>
            </a:r>
            <a:r>
              <a:rPr sz="1000" dirty="0">
                <a:solidFill>
                  <a:srgbClr val="231F20"/>
                </a:solidFill>
                <a:latin typeface="Source Sans Pro"/>
                <a:cs typeface="Source Sans Pro"/>
              </a:rPr>
              <a:t>to</a:t>
            </a:r>
            <a:r>
              <a:rPr sz="1000" spc="-5" dirty="0">
                <a:solidFill>
                  <a:srgbClr val="231F20"/>
                </a:solidFill>
                <a:latin typeface="Source Sans Pro"/>
                <a:cs typeface="Source Sans Pro"/>
              </a:rPr>
              <a:t> </a:t>
            </a:r>
            <a:r>
              <a:rPr sz="1000" dirty="0">
                <a:solidFill>
                  <a:srgbClr val="231F20"/>
                </a:solidFill>
                <a:latin typeface="Source Sans Pro"/>
                <a:cs typeface="Source Sans Pro"/>
              </a:rPr>
              <a:t>the</a:t>
            </a:r>
            <a:r>
              <a:rPr sz="1000" spc="-5" dirty="0">
                <a:solidFill>
                  <a:srgbClr val="231F20"/>
                </a:solidFill>
                <a:latin typeface="Source Sans Pro"/>
                <a:cs typeface="Source Sans Pro"/>
              </a:rPr>
              <a:t> </a:t>
            </a:r>
            <a:r>
              <a:rPr sz="1000" spc="-25" dirty="0">
                <a:solidFill>
                  <a:srgbClr val="231F20"/>
                </a:solidFill>
                <a:latin typeface="Source Sans Pro"/>
                <a:cs typeface="Source Sans Pro"/>
              </a:rPr>
              <a:t>state’s</a:t>
            </a:r>
            <a:r>
              <a:rPr sz="1000" spc="-10" dirty="0">
                <a:solidFill>
                  <a:srgbClr val="231F20"/>
                </a:solidFill>
                <a:latin typeface="Source Sans Pro"/>
                <a:cs typeface="Source Sans Pro"/>
              </a:rPr>
              <a:t> economy,</a:t>
            </a:r>
            <a:r>
              <a:rPr sz="1000" spc="-5" dirty="0">
                <a:solidFill>
                  <a:srgbClr val="231F20"/>
                </a:solidFill>
                <a:latin typeface="Source Sans Pro"/>
                <a:cs typeface="Source Sans Pro"/>
              </a:rPr>
              <a:t> </a:t>
            </a:r>
            <a:r>
              <a:rPr sz="1000" dirty="0">
                <a:solidFill>
                  <a:srgbClr val="231F20"/>
                </a:solidFill>
                <a:latin typeface="Source Sans Pro"/>
                <a:cs typeface="Source Sans Pro"/>
              </a:rPr>
              <a:t>we</a:t>
            </a:r>
            <a:r>
              <a:rPr sz="1000" spc="-10" dirty="0">
                <a:solidFill>
                  <a:srgbClr val="231F20"/>
                </a:solidFill>
                <a:latin typeface="Source Sans Pro"/>
                <a:cs typeface="Source Sans Pro"/>
              </a:rPr>
              <a:t> create</a:t>
            </a:r>
            <a:r>
              <a:rPr sz="1000" spc="-5" dirty="0">
                <a:solidFill>
                  <a:srgbClr val="231F20"/>
                </a:solidFill>
                <a:latin typeface="Source Sans Pro"/>
                <a:cs typeface="Source Sans Pro"/>
              </a:rPr>
              <a:t> </a:t>
            </a:r>
            <a:r>
              <a:rPr sz="1000" spc="-10" dirty="0">
                <a:solidFill>
                  <a:srgbClr val="231F20"/>
                </a:solidFill>
                <a:latin typeface="Source Sans Pro"/>
                <a:cs typeface="Source Sans Pro"/>
              </a:rPr>
              <a:t>high-quality</a:t>
            </a:r>
            <a:r>
              <a:rPr sz="1000" spc="-5" dirty="0">
                <a:solidFill>
                  <a:srgbClr val="231F20"/>
                </a:solidFill>
                <a:latin typeface="Source Sans Pro"/>
                <a:cs typeface="Source Sans Pro"/>
              </a:rPr>
              <a:t> </a:t>
            </a:r>
            <a:r>
              <a:rPr sz="1000" spc="-10" dirty="0">
                <a:solidFill>
                  <a:srgbClr val="231F20"/>
                </a:solidFill>
                <a:latin typeface="Source Sans Pro"/>
                <a:cs typeface="Source Sans Pro"/>
              </a:rPr>
              <a:t>jobs,</a:t>
            </a:r>
            <a:r>
              <a:rPr sz="1000" spc="500" dirty="0">
                <a:solidFill>
                  <a:srgbClr val="231F20"/>
                </a:solidFill>
                <a:latin typeface="Source Sans Pro"/>
                <a:cs typeface="Source Sans Pro"/>
              </a:rPr>
              <a:t> </a:t>
            </a:r>
            <a:r>
              <a:rPr sz="1000" spc="-10" dirty="0">
                <a:solidFill>
                  <a:srgbClr val="231F20"/>
                </a:solidFill>
                <a:latin typeface="Source Sans Pro"/>
                <a:cs typeface="Source Sans Pro"/>
              </a:rPr>
              <a:t>forge</a:t>
            </a:r>
            <a:r>
              <a:rPr sz="1000" spc="-15" dirty="0">
                <a:solidFill>
                  <a:srgbClr val="231F20"/>
                </a:solidFill>
                <a:latin typeface="Source Sans Pro"/>
                <a:cs typeface="Source Sans Pro"/>
              </a:rPr>
              <a:t> </a:t>
            </a:r>
            <a:r>
              <a:rPr sz="1000" spc="-10" dirty="0">
                <a:solidFill>
                  <a:srgbClr val="231F20"/>
                </a:solidFill>
                <a:latin typeface="Source Sans Pro"/>
                <a:cs typeface="Source Sans Pro"/>
              </a:rPr>
              <a:t>strong research </a:t>
            </a:r>
            <a:r>
              <a:rPr sz="1000" dirty="0">
                <a:solidFill>
                  <a:srgbClr val="231F20"/>
                </a:solidFill>
                <a:latin typeface="Source Sans Pro"/>
                <a:cs typeface="Source Sans Pro"/>
              </a:rPr>
              <a:t>and</a:t>
            </a:r>
            <a:r>
              <a:rPr sz="1000" spc="-15" dirty="0">
                <a:solidFill>
                  <a:srgbClr val="231F20"/>
                </a:solidFill>
                <a:latin typeface="Source Sans Pro"/>
                <a:cs typeface="Source Sans Pro"/>
              </a:rPr>
              <a:t> </a:t>
            </a:r>
            <a:r>
              <a:rPr sz="1000" spc="-10" dirty="0">
                <a:solidFill>
                  <a:srgbClr val="231F20"/>
                </a:solidFill>
                <a:latin typeface="Source Sans Pro"/>
                <a:cs typeface="Source Sans Pro"/>
              </a:rPr>
              <a:t>clinical partnerships, </a:t>
            </a:r>
            <a:r>
              <a:rPr sz="1000" dirty="0">
                <a:solidFill>
                  <a:srgbClr val="231F20"/>
                </a:solidFill>
                <a:latin typeface="Source Sans Pro"/>
                <a:cs typeface="Source Sans Pro"/>
              </a:rPr>
              <a:t>and</a:t>
            </a:r>
            <a:r>
              <a:rPr sz="1000" spc="-15" dirty="0">
                <a:solidFill>
                  <a:srgbClr val="231F20"/>
                </a:solidFill>
                <a:latin typeface="Source Sans Pro"/>
                <a:cs typeface="Source Sans Pro"/>
              </a:rPr>
              <a:t> </a:t>
            </a:r>
            <a:r>
              <a:rPr sz="1000" dirty="0">
                <a:solidFill>
                  <a:srgbClr val="231F20"/>
                </a:solidFill>
                <a:latin typeface="Source Sans Pro"/>
                <a:cs typeface="Source Sans Pro"/>
              </a:rPr>
              <a:t>fuel</a:t>
            </a:r>
            <a:r>
              <a:rPr sz="1000" spc="-10" dirty="0">
                <a:solidFill>
                  <a:srgbClr val="231F20"/>
                </a:solidFill>
                <a:latin typeface="Source Sans Pro"/>
                <a:cs typeface="Source Sans Pro"/>
              </a:rPr>
              <a:t> innovation </a:t>
            </a:r>
            <a:r>
              <a:rPr sz="1000" dirty="0">
                <a:solidFill>
                  <a:srgbClr val="231F20"/>
                </a:solidFill>
                <a:latin typeface="Source Sans Pro"/>
                <a:cs typeface="Source Sans Pro"/>
              </a:rPr>
              <a:t>that</a:t>
            </a:r>
            <a:r>
              <a:rPr sz="1000" spc="-15" dirty="0">
                <a:solidFill>
                  <a:srgbClr val="231F20"/>
                </a:solidFill>
                <a:latin typeface="Source Sans Pro"/>
                <a:cs typeface="Source Sans Pro"/>
              </a:rPr>
              <a:t> </a:t>
            </a:r>
            <a:r>
              <a:rPr sz="1000" spc="-10" dirty="0">
                <a:solidFill>
                  <a:srgbClr val="231F20"/>
                </a:solidFill>
                <a:latin typeface="Source Sans Pro"/>
                <a:cs typeface="Source Sans Pro"/>
              </a:rPr>
              <a:t>benefits</a:t>
            </a:r>
            <a:r>
              <a:rPr lang="en-US" sz="1000" spc="500" dirty="0">
                <a:solidFill>
                  <a:srgbClr val="231F20"/>
                </a:solidFill>
                <a:latin typeface="Source Sans Pro"/>
                <a:cs typeface="Source Sans Pro"/>
              </a:rPr>
              <a:t> </a:t>
            </a:r>
            <a:r>
              <a:rPr sz="1000" dirty="0">
                <a:solidFill>
                  <a:srgbClr val="231F20"/>
                </a:solidFill>
                <a:latin typeface="Source Sans Pro"/>
                <a:cs typeface="Source Sans Pro"/>
              </a:rPr>
              <a:t>not</a:t>
            </a:r>
            <a:r>
              <a:rPr sz="1000" spc="-10" dirty="0">
                <a:solidFill>
                  <a:srgbClr val="231F20"/>
                </a:solidFill>
                <a:latin typeface="Source Sans Pro"/>
                <a:cs typeface="Source Sans Pro"/>
              </a:rPr>
              <a:t> </a:t>
            </a:r>
            <a:r>
              <a:rPr sz="1000" dirty="0">
                <a:solidFill>
                  <a:srgbClr val="231F20"/>
                </a:solidFill>
                <a:latin typeface="Source Sans Pro"/>
                <a:cs typeface="Source Sans Pro"/>
              </a:rPr>
              <a:t>only</a:t>
            </a:r>
            <a:r>
              <a:rPr sz="1000" spc="-5" dirty="0">
                <a:solidFill>
                  <a:srgbClr val="231F20"/>
                </a:solidFill>
                <a:latin typeface="Source Sans Pro"/>
                <a:cs typeface="Source Sans Pro"/>
              </a:rPr>
              <a:t> </a:t>
            </a:r>
            <a:r>
              <a:rPr sz="1000" dirty="0">
                <a:solidFill>
                  <a:srgbClr val="231F20"/>
                </a:solidFill>
                <a:latin typeface="Source Sans Pro"/>
                <a:cs typeface="Source Sans Pro"/>
              </a:rPr>
              <a:t>the</a:t>
            </a:r>
            <a:r>
              <a:rPr sz="1000" spc="-10" dirty="0">
                <a:solidFill>
                  <a:srgbClr val="231F20"/>
                </a:solidFill>
                <a:latin typeface="Source Sans Pro"/>
                <a:cs typeface="Source Sans Pro"/>
              </a:rPr>
              <a:t> healthcare</a:t>
            </a:r>
            <a:r>
              <a:rPr sz="1000" spc="-5" dirty="0">
                <a:solidFill>
                  <a:srgbClr val="231F20"/>
                </a:solidFill>
                <a:latin typeface="Source Sans Pro"/>
                <a:cs typeface="Source Sans Pro"/>
              </a:rPr>
              <a:t> </a:t>
            </a:r>
            <a:r>
              <a:rPr sz="1000" spc="-20" dirty="0">
                <a:solidFill>
                  <a:srgbClr val="231F20"/>
                </a:solidFill>
                <a:latin typeface="Source Sans Pro"/>
                <a:cs typeface="Source Sans Pro"/>
              </a:rPr>
              <a:t>sector,</a:t>
            </a:r>
            <a:r>
              <a:rPr sz="1000" spc="-5" dirty="0">
                <a:solidFill>
                  <a:srgbClr val="231F20"/>
                </a:solidFill>
                <a:latin typeface="Source Sans Pro"/>
                <a:cs typeface="Source Sans Pro"/>
              </a:rPr>
              <a:t> </a:t>
            </a:r>
            <a:r>
              <a:rPr sz="1000" dirty="0">
                <a:solidFill>
                  <a:srgbClr val="231F20"/>
                </a:solidFill>
                <a:latin typeface="Source Sans Pro"/>
                <a:cs typeface="Source Sans Pro"/>
              </a:rPr>
              <a:t>but</a:t>
            </a:r>
            <a:r>
              <a:rPr sz="1000" spc="-10" dirty="0">
                <a:solidFill>
                  <a:srgbClr val="231F20"/>
                </a:solidFill>
                <a:latin typeface="Source Sans Pro"/>
                <a:cs typeface="Source Sans Pro"/>
              </a:rPr>
              <a:t> communities</a:t>
            </a:r>
            <a:r>
              <a:rPr sz="1000" spc="-5" dirty="0">
                <a:solidFill>
                  <a:srgbClr val="231F20"/>
                </a:solidFill>
                <a:latin typeface="Source Sans Pro"/>
                <a:cs typeface="Source Sans Pro"/>
              </a:rPr>
              <a:t> </a:t>
            </a:r>
            <a:r>
              <a:rPr sz="1000" spc="-10" dirty="0">
                <a:solidFill>
                  <a:srgbClr val="231F20"/>
                </a:solidFill>
                <a:latin typeface="Source Sans Pro"/>
                <a:cs typeface="Source Sans Pro"/>
              </a:rPr>
              <a:t>statewide.</a:t>
            </a:r>
            <a:endParaRPr lang="en-US" sz="1000" dirty="0">
              <a:latin typeface="Source Sans Pro"/>
              <a:cs typeface="Source Sans Pro"/>
            </a:endParaRPr>
          </a:p>
        </p:txBody>
      </p:sp>
      <p:sp>
        <p:nvSpPr>
          <p:cNvPr id="10" name="object 10"/>
          <p:cNvSpPr txBox="1">
            <a:spLocks noGrp="1"/>
          </p:cNvSpPr>
          <p:nvPr>
            <p:ph type="title"/>
          </p:nvPr>
        </p:nvSpPr>
        <p:spPr>
          <a:xfrm>
            <a:off x="444500" y="1180428"/>
            <a:ext cx="5690235" cy="766877"/>
          </a:xfrm>
          <a:prstGeom prst="rect">
            <a:avLst/>
          </a:prstGeom>
        </p:spPr>
        <p:txBody>
          <a:bodyPr vert="horz" wrap="square" lIns="0" tIns="12700" rIns="0" bIns="0" rtlCol="0">
            <a:spAutoFit/>
          </a:bodyPr>
          <a:lstStyle/>
          <a:p>
            <a:pPr marL="12700">
              <a:lnSpc>
                <a:spcPct val="100000"/>
              </a:lnSpc>
              <a:spcBef>
                <a:spcPts val="100"/>
              </a:spcBef>
            </a:pPr>
            <a:r>
              <a:rPr lang="en-US" spc="-100" dirty="0"/>
              <a:t>GE HealthCare in Wisconsin </a:t>
            </a:r>
            <a:br>
              <a:rPr lang="en-US" spc="-100" dirty="0"/>
            </a:br>
            <a:r>
              <a:rPr sz="2000" b="0" spc="-45" dirty="0"/>
              <a:t>2024</a:t>
            </a:r>
            <a:r>
              <a:rPr sz="2000" b="0" spc="-100" dirty="0"/>
              <a:t> </a:t>
            </a:r>
            <a:r>
              <a:rPr sz="2000" b="0" spc="-80" dirty="0"/>
              <a:t>Economic</a:t>
            </a:r>
            <a:r>
              <a:rPr sz="2000" b="0" spc="-95" dirty="0"/>
              <a:t> </a:t>
            </a:r>
            <a:r>
              <a:rPr sz="2000" b="0" spc="-10" dirty="0"/>
              <a:t>Impact</a:t>
            </a:r>
            <a:r>
              <a:rPr lang="en-US" sz="2000" b="0" spc="-10" dirty="0"/>
              <a:t> </a:t>
            </a:r>
            <a:endParaRPr sz="2300" b="0" dirty="0">
              <a:latin typeface="Source Sans Pro"/>
              <a:cs typeface="Source Sans Pro"/>
            </a:endParaRPr>
          </a:p>
        </p:txBody>
      </p:sp>
      <p:sp>
        <p:nvSpPr>
          <p:cNvPr id="11" name="object 11"/>
          <p:cNvSpPr txBox="1"/>
          <p:nvPr/>
        </p:nvSpPr>
        <p:spPr>
          <a:xfrm>
            <a:off x="417637" y="5256246"/>
            <a:ext cx="1449783" cy="770980"/>
          </a:xfrm>
          <a:prstGeom prst="rect">
            <a:avLst/>
          </a:prstGeom>
        </p:spPr>
        <p:txBody>
          <a:bodyPr vert="horz" wrap="square" lIns="0" tIns="12700" rIns="0" bIns="0" rtlCol="0" anchor="t">
            <a:spAutoFit/>
          </a:bodyPr>
          <a:lstStyle/>
          <a:p>
            <a:pPr marL="12700">
              <a:lnSpc>
                <a:spcPts val="2565"/>
              </a:lnSpc>
              <a:spcBef>
                <a:spcPts val="100"/>
              </a:spcBef>
            </a:pPr>
            <a:r>
              <a:rPr lang="en-US" sz="2200" b="1" spc="-20" dirty="0">
                <a:solidFill>
                  <a:schemeClr val="tx1"/>
                </a:solidFill>
                <a:latin typeface="Source Sans Pro SemiBold"/>
                <a:cs typeface="Source Sans Pro SemiBold"/>
              </a:rPr>
              <a:t>~</a:t>
            </a:r>
            <a:r>
              <a:rPr lang="en-US" sz="2150" b="1" spc="-20" dirty="0">
                <a:solidFill>
                  <a:schemeClr val="tx1"/>
                </a:solidFill>
                <a:latin typeface="Source Sans Pro SemiBold"/>
                <a:cs typeface="Source Sans Pro SemiBold"/>
              </a:rPr>
              <a:t>7,000</a:t>
            </a:r>
            <a:endParaRPr lang="en-US" sz="2150" b="1" spc="-20" dirty="0">
              <a:solidFill>
                <a:schemeClr val="tx1"/>
              </a:solidFill>
              <a:latin typeface="Source Sans Pro SemiBold"/>
              <a:ea typeface="Source Sans Pro SemiBold"/>
              <a:cs typeface="Source Sans Pro SemiBold"/>
            </a:endParaRPr>
          </a:p>
          <a:p>
            <a:pPr marL="12700">
              <a:lnSpc>
                <a:spcPts val="1065"/>
              </a:lnSpc>
            </a:pPr>
            <a:r>
              <a:rPr lang="en-US" sz="1100" spc="-20" dirty="0">
                <a:solidFill>
                  <a:schemeClr val="tx1"/>
                </a:solidFill>
                <a:latin typeface="Source Sans Pro"/>
                <a:cs typeface="Source Sans Pro"/>
              </a:rPr>
              <a:t>total</a:t>
            </a:r>
            <a:r>
              <a:rPr lang="en-US" sz="1100" spc="-5" dirty="0">
                <a:solidFill>
                  <a:schemeClr val="tx1"/>
                </a:solidFill>
                <a:latin typeface="Source Sans Pro"/>
                <a:cs typeface="Source Sans Pro"/>
              </a:rPr>
              <a:t> employees and contractors </a:t>
            </a:r>
            <a:r>
              <a:rPr lang="en-US" sz="1100" dirty="0">
                <a:solidFill>
                  <a:schemeClr val="tx1"/>
                </a:solidFill>
                <a:latin typeface="Source Sans Pro"/>
                <a:cs typeface="Source Sans Pro"/>
              </a:rPr>
              <a:t>across sites in WI. </a:t>
            </a:r>
            <a:endParaRPr lang="en-US" sz="1100" dirty="0">
              <a:solidFill>
                <a:schemeClr val="tx1"/>
              </a:solidFill>
              <a:latin typeface="Source Sans Pro"/>
              <a:ea typeface="Source Sans Pro"/>
              <a:cs typeface="Source Sans Pro"/>
            </a:endParaRPr>
          </a:p>
        </p:txBody>
      </p:sp>
      <p:sp>
        <p:nvSpPr>
          <p:cNvPr id="14" name="object 14"/>
          <p:cNvSpPr txBox="1"/>
          <p:nvPr/>
        </p:nvSpPr>
        <p:spPr>
          <a:xfrm>
            <a:off x="338301" y="4147890"/>
            <a:ext cx="4462272" cy="274320"/>
          </a:xfrm>
          <a:prstGeom prst="rect">
            <a:avLst/>
          </a:prstGeom>
          <a:solidFill>
            <a:schemeClr val="accent1"/>
          </a:solidFill>
        </p:spPr>
        <p:txBody>
          <a:bodyPr vert="horz" wrap="square" lIns="0" tIns="39370" rIns="0" bIns="0" rtlCol="0">
            <a:spAutoFit/>
          </a:bodyPr>
          <a:lstStyle/>
          <a:p>
            <a:pPr marL="84455">
              <a:lnSpc>
                <a:spcPct val="100000"/>
              </a:lnSpc>
              <a:spcBef>
                <a:spcPts val="310"/>
              </a:spcBef>
            </a:pPr>
            <a:r>
              <a:rPr lang="en-US" sz="1300" b="1" spc="-20">
                <a:solidFill>
                  <a:schemeClr val="bg1"/>
                </a:solidFill>
                <a:latin typeface="Source Sans Pro SemiBold"/>
                <a:cs typeface="Source Sans Pro SemiBold"/>
              </a:rPr>
              <a:t>Jobs</a:t>
            </a:r>
            <a:endParaRPr lang="en-US" sz="1300">
              <a:solidFill>
                <a:schemeClr val="bg1"/>
              </a:solidFill>
              <a:latin typeface="Source Sans Pro SemiBold"/>
              <a:cs typeface="Source Sans Pro SemiBold"/>
            </a:endParaRPr>
          </a:p>
        </p:txBody>
      </p:sp>
      <p:sp>
        <p:nvSpPr>
          <p:cNvPr id="15" name="object 15"/>
          <p:cNvSpPr txBox="1"/>
          <p:nvPr/>
        </p:nvSpPr>
        <p:spPr>
          <a:xfrm>
            <a:off x="336244" y="6565897"/>
            <a:ext cx="4464420" cy="274320"/>
          </a:xfrm>
          <a:prstGeom prst="rect">
            <a:avLst/>
          </a:prstGeom>
          <a:solidFill>
            <a:schemeClr val="accent1"/>
          </a:solidFill>
        </p:spPr>
        <p:txBody>
          <a:bodyPr vert="horz" wrap="square" lIns="0" tIns="39370" rIns="0" bIns="0" rtlCol="0">
            <a:spAutoFit/>
          </a:bodyPr>
          <a:lstStyle/>
          <a:p>
            <a:pPr marL="84455">
              <a:lnSpc>
                <a:spcPct val="100000"/>
              </a:lnSpc>
              <a:spcBef>
                <a:spcPts val="310"/>
              </a:spcBef>
            </a:pPr>
            <a:r>
              <a:rPr lang="en-US" sz="1300" b="1" spc="-10">
                <a:solidFill>
                  <a:schemeClr val="bg1"/>
                </a:solidFill>
                <a:latin typeface="Source Sans Pro SemiBold"/>
                <a:cs typeface="Source Sans Pro SemiBold"/>
              </a:rPr>
              <a:t>Wages</a:t>
            </a:r>
            <a:endParaRPr lang="en-US" sz="1300">
              <a:solidFill>
                <a:schemeClr val="bg1"/>
              </a:solidFill>
              <a:latin typeface="Source Sans Pro SemiBold"/>
              <a:cs typeface="Source Sans Pro SemiBold"/>
            </a:endParaRPr>
          </a:p>
        </p:txBody>
      </p:sp>
      <p:sp>
        <p:nvSpPr>
          <p:cNvPr id="16" name="object 16"/>
          <p:cNvSpPr txBox="1"/>
          <p:nvPr/>
        </p:nvSpPr>
        <p:spPr>
          <a:xfrm>
            <a:off x="338301" y="8492987"/>
            <a:ext cx="4464420" cy="274320"/>
          </a:xfrm>
          <a:prstGeom prst="rect">
            <a:avLst/>
          </a:prstGeom>
          <a:solidFill>
            <a:schemeClr val="accent1"/>
          </a:solidFill>
        </p:spPr>
        <p:txBody>
          <a:bodyPr vert="horz" wrap="square" lIns="0" tIns="36830" rIns="0" bIns="0" rtlCol="0">
            <a:spAutoFit/>
          </a:bodyPr>
          <a:lstStyle/>
          <a:p>
            <a:pPr marL="84455">
              <a:lnSpc>
                <a:spcPct val="100000"/>
              </a:lnSpc>
              <a:spcBef>
                <a:spcPts val="290"/>
              </a:spcBef>
            </a:pPr>
            <a:r>
              <a:rPr lang="en-US" sz="1300" b="1" spc="-10">
                <a:solidFill>
                  <a:schemeClr val="bg1"/>
                </a:solidFill>
                <a:latin typeface="Source Sans Pro SemiBold"/>
                <a:cs typeface="Source Sans Pro SemiBold"/>
              </a:rPr>
              <a:t>Exports</a:t>
            </a:r>
            <a:endParaRPr lang="en-US" sz="1300">
              <a:solidFill>
                <a:schemeClr val="bg1"/>
              </a:solidFill>
              <a:latin typeface="Source Sans Pro SemiBold"/>
              <a:cs typeface="Source Sans Pro SemiBold"/>
            </a:endParaRPr>
          </a:p>
        </p:txBody>
      </p:sp>
      <p:sp>
        <p:nvSpPr>
          <p:cNvPr id="17" name="object 17"/>
          <p:cNvSpPr/>
          <p:nvPr/>
        </p:nvSpPr>
        <p:spPr>
          <a:xfrm flipH="1">
            <a:off x="2132331" y="4592862"/>
            <a:ext cx="45719" cy="1785153"/>
          </a:xfrm>
          <a:custGeom>
            <a:avLst/>
            <a:gdLst/>
            <a:ahLst/>
            <a:cxnLst/>
            <a:rect l="l" t="t" r="r" b="b"/>
            <a:pathLst>
              <a:path h="1420495">
                <a:moveTo>
                  <a:pt x="0" y="1420368"/>
                </a:moveTo>
                <a:lnTo>
                  <a:pt x="0" y="0"/>
                </a:lnTo>
              </a:path>
            </a:pathLst>
          </a:custGeom>
          <a:ln w="6350">
            <a:solidFill>
              <a:srgbClr val="231F20"/>
            </a:solidFill>
          </a:ln>
        </p:spPr>
        <p:txBody>
          <a:bodyPr wrap="square" lIns="0" tIns="0" rIns="0" bIns="0" rtlCol="0"/>
          <a:lstStyle/>
          <a:p>
            <a:endParaRPr/>
          </a:p>
        </p:txBody>
      </p:sp>
      <p:sp>
        <p:nvSpPr>
          <p:cNvPr id="18" name="object 18"/>
          <p:cNvSpPr/>
          <p:nvPr/>
        </p:nvSpPr>
        <p:spPr>
          <a:xfrm>
            <a:off x="2330450" y="7006478"/>
            <a:ext cx="0" cy="1316990"/>
          </a:xfrm>
          <a:custGeom>
            <a:avLst/>
            <a:gdLst/>
            <a:ahLst/>
            <a:cxnLst/>
            <a:rect l="l" t="t" r="r" b="b"/>
            <a:pathLst>
              <a:path h="1316990">
                <a:moveTo>
                  <a:pt x="0" y="1316482"/>
                </a:moveTo>
                <a:lnTo>
                  <a:pt x="0" y="0"/>
                </a:lnTo>
              </a:path>
            </a:pathLst>
          </a:custGeom>
          <a:ln w="6350">
            <a:solidFill>
              <a:srgbClr val="231F20"/>
            </a:solidFill>
          </a:ln>
        </p:spPr>
        <p:txBody>
          <a:bodyPr wrap="square" lIns="0" tIns="0" rIns="0" bIns="0" rtlCol="0"/>
          <a:lstStyle/>
          <a:p>
            <a:endParaRPr/>
          </a:p>
        </p:txBody>
      </p:sp>
      <p:sp>
        <p:nvSpPr>
          <p:cNvPr id="21" name="object 21"/>
          <p:cNvSpPr txBox="1"/>
          <p:nvPr/>
        </p:nvSpPr>
        <p:spPr>
          <a:xfrm>
            <a:off x="1492250" y="9557390"/>
            <a:ext cx="1428833" cy="682238"/>
          </a:xfrm>
          <a:prstGeom prst="rect">
            <a:avLst/>
          </a:prstGeom>
        </p:spPr>
        <p:txBody>
          <a:bodyPr vert="horz" wrap="square" lIns="0" tIns="12700" rIns="0" bIns="0" rtlCol="0" anchor="t">
            <a:spAutoFit/>
          </a:bodyPr>
          <a:lstStyle/>
          <a:p>
            <a:pPr marL="12700" algn="ctr">
              <a:lnSpc>
                <a:spcPts val="2565"/>
              </a:lnSpc>
              <a:spcBef>
                <a:spcPts val="100"/>
              </a:spcBef>
            </a:pPr>
            <a:r>
              <a:rPr sz="3200" b="1" spc="-10" dirty="0">
                <a:solidFill>
                  <a:schemeClr val="tx1"/>
                </a:solidFill>
                <a:latin typeface="Source Sans Pro SemiBold"/>
                <a:cs typeface="Source Sans Pro SemiBold"/>
              </a:rPr>
              <a:t>$5</a:t>
            </a:r>
            <a:r>
              <a:rPr lang="en-US" sz="3200" b="1" spc="-10" dirty="0">
                <a:solidFill>
                  <a:schemeClr val="tx1"/>
                </a:solidFill>
                <a:latin typeface="Source Sans Pro SemiBold"/>
                <a:cs typeface="Source Sans Pro SemiBold"/>
              </a:rPr>
              <a:t>00</a:t>
            </a:r>
            <a:r>
              <a:rPr sz="3200" b="1" spc="-10" dirty="0">
                <a:solidFill>
                  <a:schemeClr val="tx1"/>
                </a:solidFill>
                <a:latin typeface="Source Sans Pro SemiBold"/>
                <a:cs typeface="Source Sans Pro SemiBold"/>
              </a:rPr>
              <a:t>M</a:t>
            </a:r>
            <a:r>
              <a:rPr lang="en-US" sz="3200" b="1" spc="-10" dirty="0">
                <a:solidFill>
                  <a:schemeClr val="tx1"/>
                </a:solidFill>
                <a:latin typeface="Source Sans Pro SemiBold"/>
                <a:cs typeface="Source Sans Pro SemiBold"/>
              </a:rPr>
              <a:t>+</a:t>
            </a:r>
            <a:endParaRPr sz="3200" dirty="0">
              <a:solidFill>
                <a:schemeClr val="tx1"/>
              </a:solidFill>
              <a:latin typeface="Source Sans Pro SemiBold"/>
              <a:cs typeface="Source Sans Pro SemiBold"/>
            </a:endParaRPr>
          </a:p>
          <a:p>
            <a:pPr marL="35560" algn="ctr">
              <a:lnSpc>
                <a:spcPts val="1065"/>
              </a:lnSpc>
            </a:pPr>
            <a:r>
              <a:rPr sz="1000" dirty="0">
                <a:solidFill>
                  <a:schemeClr val="tx1"/>
                </a:solidFill>
                <a:latin typeface="Source Sans Pro"/>
                <a:cs typeface="Source Sans Pro"/>
              </a:rPr>
              <a:t>in </a:t>
            </a:r>
            <a:r>
              <a:rPr sz="1000" spc="-20" dirty="0">
                <a:solidFill>
                  <a:schemeClr val="tx1"/>
                </a:solidFill>
                <a:latin typeface="Source Sans Pro"/>
                <a:cs typeface="Source Sans Pro"/>
              </a:rPr>
              <a:t>exports</a:t>
            </a:r>
            <a:r>
              <a:rPr sz="1000" spc="5" dirty="0">
                <a:solidFill>
                  <a:schemeClr val="tx1"/>
                </a:solidFill>
                <a:latin typeface="Source Sans Pro"/>
                <a:cs typeface="Source Sans Pro"/>
              </a:rPr>
              <a:t> </a:t>
            </a:r>
            <a:r>
              <a:rPr sz="1000" spc="-20" dirty="0">
                <a:solidFill>
                  <a:schemeClr val="tx1"/>
                </a:solidFill>
                <a:latin typeface="Source Sans Pro"/>
                <a:cs typeface="Source Sans Pro"/>
              </a:rPr>
              <a:t>from</a:t>
            </a:r>
            <a:endParaRPr sz="1000" dirty="0">
              <a:solidFill>
                <a:schemeClr val="tx1"/>
              </a:solidFill>
              <a:latin typeface="Source Sans Pro"/>
              <a:ea typeface="Source Sans Pro"/>
              <a:cs typeface="Source Sans Pro"/>
            </a:endParaRPr>
          </a:p>
          <a:p>
            <a:pPr marL="37465" algn="ctr">
              <a:spcBef>
                <a:spcPts val="220"/>
              </a:spcBef>
            </a:pPr>
            <a:r>
              <a:rPr sz="1000" spc="-20" dirty="0">
                <a:solidFill>
                  <a:schemeClr val="tx1"/>
                </a:solidFill>
                <a:latin typeface="Source Sans Pro"/>
                <a:cs typeface="Source Sans Pro"/>
              </a:rPr>
              <a:t>Wisconsin</a:t>
            </a:r>
            <a:r>
              <a:rPr sz="1000" spc="40" dirty="0">
                <a:solidFill>
                  <a:schemeClr val="tx1"/>
                </a:solidFill>
                <a:latin typeface="Source Sans Pro"/>
                <a:cs typeface="Source Sans Pro"/>
              </a:rPr>
              <a:t> </a:t>
            </a:r>
            <a:r>
              <a:rPr sz="1000" spc="-10" dirty="0">
                <a:solidFill>
                  <a:schemeClr val="tx1"/>
                </a:solidFill>
                <a:latin typeface="Source Sans Pro"/>
                <a:cs typeface="Source Sans Pro"/>
              </a:rPr>
              <a:t>sites</a:t>
            </a:r>
            <a:r>
              <a:rPr lang="en-US" sz="1000" spc="-10" dirty="0">
                <a:solidFill>
                  <a:schemeClr val="tx1"/>
                </a:solidFill>
                <a:latin typeface="Source Sans Pro"/>
                <a:cs typeface="Source Sans Pro"/>
              </a:rPr>
              <a:t> in 2024</a:t>
            </a:r>
            <a:endParaRPr sz="1000" dirty="0">
              <a:solidFill>
                <a:schemeClr val="tx1"/>
              </a:solidFill>
              <a:latin typeface="Source Sans Pro"/>
              <a:ea typeface="Source Sans Pro"/>
              <a:cs typeface="Source Sans Pro"/>
            </a:endParaRPr>
          </a:p>
        </p:txBody>
      </p:sp>
      <p:sp>
        <p:nvSpPr>
          <p:cNvPr id="23" name="object 23"/>
          <p:cNvSpPr/>
          <p:nvPr/>
        </p:nvSpPr>
        <p:spPr>
          <a:xfrm>
            <a:off x="1905145" y="9023341"/>
            <a:ext cx="606524" cy="519996"/>
          </a:xfrm>
          <a:custGeom>
            <a:avLst/>
            <a:gdLst/>
            <a:ahLst/>
            <a:cxnLst/>
            <a:rect l="l" t="t" r="r" b="b"/>
            <a:pathLst>
              <a:path w="525779" h="454659">
                <a:moveTo>
                  <a:pt x="12560" y="406781"/>
                </a:moveTo>
                <a:lnTo>
                  <a:pt x="24" y="406781"/>
                </a:lnTo>
                <a:lnTo>
                  <a:pt x="0" y="451866"/>
                </a:lnTo>
                <a:lnTo>
                  <a:pt x="2806" y="454634"/>
                </a:lnTo>
                <a:lnTo>
                  <a:pt x="467096" y="454634"/>
                </a:lnTo>
                <a:lnTo>
                  <a:pt x="469043" y="453758"/>
                </a:lnTo>
                <a:lnTo>
                  <a:pt x="468909" y="453758"/>
                </a:lnTo>
                <a:lnTo>
                  <a:pt x="469519" y="453301"/>
                </a:lnTo>
                <a:lnTo>
                  <a:pt x="470014" y="452856"/>
                </a:lnTo>
                <a:lnTo>
                  <a:pt x="470319" y="452526"/>
                </a:lnTo>
                <a:lnTo>
                  <a:pt x="479310" y="442099"/>
                </a:lnTo>
                <a:lnTo>
                  <a:pt x="12560" y="442099"/>
                </a:lnTo>
                <a:lnTo>
                  <a:pt x="12560" y="406781"/>
                </a:lnTo>
                <a:close/>
              </a:path>
              <a:path w="525779" h="454659">
                <a:moveTo>
                  <a:pt x="242214" y="406781"/>
                </a:moveTo>
                <a:lnTo>
                  <a:pt x="229638" y="406781"/>
                </a:lnTo>
                <a:lnTo>
                  <a:pt x="229641" y="442099"/>
                </a:lnTo>
                <a:lnTo>
                  <a:pt x="242214" y="442099"/>
                </a:lnTo>
                <a:lnTo>
                  <a:pt x="242214" y="406781"/>
                </a:lnTo>
                <a:close/>
              </a:path>
              <a:path w="525779" h="454659">
                <a:moveTo>
                  <a:pt x="471830" y="406781"/>
                </a:moveTo>
                <a:lnTo>
                  <a:pt x="459282" y="406781"/>
                </a:lnTo>
                <a:lnTo>
                  <a:pt x="459282" y="442099"/>
                </a:lnTo>
                <a:lnTo>
                  <a:pt x="479310" y="442099"/>
                </a:lnTo>
                <a:lnTo>
                  <a:pt x="488443" y="431507"/>
                </a:lnTo>
                <a:lnTo>
                  <a:pt x="471830" y="431507"/>
                </a:lnTo>
                <a:lnTo>
                  <a:pt x="471830" y="406781"/>
                </a:lnTo>
                <a:close/>
              </a:path>
              <a:path w="525779" h="454659">
                <a:moveTo>
                  <a:pt x="509765" y="406781"/>
                </a:moveTo>
                <a:lnTo>
                  <a:pt x="493158" y="406781"/>
                </a:lnTo>
                <a:lnTo>
                  <a:pt x="471830" y="431507"/>
                </a:lnTo>
                <a:lnTo>
                  <a:pt x="488443" y="431507"/>
                </a:lnTo>
                <a:lnTo>
                  <a:pt x="509765" y="406781"/>
                </a:lnTo>
                <a:close/>
              </a:path>
              <a:path w="525779" h="454659">
                <a:moveTo>
                  <a:pt x="110578" y="403758"/>
                </a:moveTo>
                <a:lnTo>
                  <a:pt x="45897" y="403758"/>
                </a:lnTo>
                <a:lnTo>
                  <a:pt x="42506" y="403885"/>
                </a:lnTo>
                <a:lnTo>
                  <a:pt x="39814" y="406654"/>
                </a:lnTo>
                <a:lnTo>
                  <a:pt x="39887" y="413512"/>
                </a:lnTo>
                <a:lnTo>
                  <a:pt x="42604" y="416331"/>
                </a:lnTo>
                <a:lnTo>
                  <a:pt x="112407" y="416331"/>
                </a:lnTo>
                <a:lnTo>
                  <a:pt x="115201" y="413512"/>
                </a:lnTo>
                <a:lnTo>
                  <a:pt x="115201" y="408381"/>
                </a:lnTo>
                <a:lnTo>
                  <a:pt x="114528" y="406781"/>
                </a:lnTo>
                <a:lnTo>
                  <a:pt x="113385" y="405599"/>
                </a:lnTo>
                <a:lnTo>
                  <a:pt x="112204" y="404418"/>
                </a:lnTo>
                <a:lnTo>
                  <a:pt x="110578" y="403758"/>
                </a:lnTo>
                <a:close/>
              </a:path>
              <a:path w="525779" h="454659">
                <a:moveTo>
                  <a:pt x="338569" y="403758"/>
                </a:moveTo>
                <a:lnTo>
                  <a:pt x="275551" y="403758"/>
                </a:lnTo>
                <a:lnTo>
                  <a:pt x="272161" y="403885"/>
                </a:lnTo>
                <a:lnTo>
                  <a:pt x="269468" y="406654"/>
                </a:lnTo>
                <a:lnTo>
                  <a:pt x="269542" y="413512"/>
                </a:lnTo>
                <a:lnTo>
                  <a:pt x="272258" y="416331"/>
                </a:lnTo>
                <a:lnTo>
                  <a:pt x="341875" y="416331"/>
                </a:lnTo>
                <a:lnTo>
                  <a:pt x="344579" y="413512"/>
                </a:lnTo>
                <a:lnTo>
                  <a:pt x="344652" y="406654"/>
                </a:lnTo>
                <a:lnTo>
                  <a:pt x="341972" y="403885"/>
                </a:lnTo>
                <a:lnTo>
                  <a:pt x="338569" y="403758"/>
                </a:lnTo>
                <a:close/>
              </a:path>
              <a:path w="525779" h="454659">
                <a:moveTo>
                  <a:pt x="406982" y="0"/>
                </a:moveTo>
                <a:lnTo>
                  <a:pt x="172140" y="0"/>
                </a:lnTo>
                <a:lnTo>
                  <a:pt x="170753" y="698"/>
                </a:lnTo>
                <a:lnTo>
                  <a:pt x="170914" y="698"/>
                </a:lnTo>
                <a:lnTo>
                  <a:pt x="168705" y="3746"/>
                </a:lnTo>
                <a:lnTo>
                  <a:pt x="115976" y="75704"/>
                </a:lnTo>
                <a:lnTo>
                  <a:pt x="115658" y="76111"/>
                </a:lnTo>
                <a:lnTo>
                  <a:pt x="115531" y="76339"/>
                </a:lnTo>
                <a:lnTo>
                  <a:pt x="115430" y="76568"/>
                </a:lnTo>
                <a:lnTo>
                  <a:pt x="115328" y="76796"/>
                </a:lnTo>
                <a:lnTo>
                  <a:pt x="115227" y="77063"/>
                </a:lnTo>
                <a:lnTo>
                  <a:pt x="115100" y="77419"/>
                </a:lnTo>
                <a:lnTo>
                  <a:pt x="114973" y="77978"/>
                </a:lnTo>
                <a:lnTo>
                  <a:pt x="114867" y="81368"/>
                </a:lnTo>
                <a:lnTo>
                  <a:pt x="114743" y="184759"/>
                </a:lnTo>
                <a:lnTo>
                  <a:pt x="56845" y="184759"/>
                </a:lnTo>
                <a:lnTo>
                  <a:pt x="927" y="260426"/>
                </a:lnTo>
                <a:lnTo>
                  <a:pt x="368" y="261556"/>
                </a:lnTo>
                <a:lnTo>
                  <a:pt x="279" y="261734"/>
                </a:lnTo>
                <a:lnTo>
                  <a:pt x="228" y="261975"/>
                </a:lnTo>
                <a:lnTo>
                  <a:pt x="101" y="262509"/>
                </a:lnTo>
                <a:lnTo>
                  <a:pt x="24" y="406654"/>
                </a:lnTo>
                <a:lnTo>
                  <a:pt x="12560" y="406654"/>
                </a:lnTo>
                <a:lnTo>
                  <a:pt x="12560" y="403885"/>
                </a:lnTo>
                <a:lnTo>
                  <a:pt x="42506" y="403885"/>
                </a:lnTo>
                <a:lnTo>
                  <a:pt x="45897" y="403758"/>
                </a:lnTo>
                <a:lnTo>
                  <a:pt x="12560" y="403758"/>
                </a:lnTo>
                <a:lnTo>
                  <a:pt x="12560" y="270129"/>
                </a:lnTo>
                <a:lnTo>
                  <a:pt x="471830" y="270129"/>
                </a:lnTo>
                <a:lnTo>
                  <a:pt x="471830" y="265887"/>
                </a:lnTo>
                <a:lnTo>
                  <a:pt x="477923" y="257581"/>
                </a:lnTo>
                <a:lnTo>
                  <a:pt x="18656" y="257581"/>
                </a:lnTo>
                <a:lnTo>
                  <a:pt x="63252" y="196723"/>
                </a:lnTo>
                <a:lnTo>
                  <a:pt x="127393" y="196723"/>
                </a:lnTo>
                <a:lnTo>
                  <a:pt x="127393" y="85610"/>
                </a:lnTo>
                <a:lnTo>
                  <a:pt x="357022" y="85610"/>
                </a:lnTo>
                <a:lnTo>
                  <a:pt x="357022" y="81368"/>
                </a:lnTo>
                <a:lnTo>
                  <a:pt x="363135" y="73025"/>
                </a:lnTo>
                <a:lnTo>
                  <a:pt x="133476" y="73025"/>
                </a:lnTo>
                <a:lnTo>
                  <a:pt x="178066" y="12166"/>
                </a:lnTo>
                <a:lnTo>
                  <a:pt x="410695" y="12166"/>
                </a:lnTo>
                <a:lnTo>
                  <a:pt x="410692" y="4648"/>
                </a:lnTo>
                <a:lnTo>
                  <a:pt x="410565" y="4140"/>
                </a:lnTo>
                <a:lnTo>
                  <a:pt x="410489" y="3873"/>
                </a:lnTo>
                <a:lnTo>
                  <a:pt x="410438" y="3746"/>
                </a:lnTo>
                <a:lnTo>
                  <a:pt x="410362" y="3517"/>
                </a:lnTo>
                <a:lnTo>
                  <a:pt x="410248" y="3314"/>
                </a:lnTo>
                <a:lnTo>
                  <a:pt x="410121" y="2959"/>
                </a:lnTo>
                <a:lnTo>
                  <a:pt x="409867" y="2514"/>
                </a:lnTo>
                <a:lnTo>
                  <a:pt x="409384" y="1828"/>
                </a:lnTo>
                <a:lnTo>
                  <a:pt x="408736" y="1155"/>
                </a:lnTo>
                <a:lnTo>
                  <a:pt x="408152" y="698"/>
                </a:lnTo>
                <a:lnTo>
                  <a:pt x="406982" y="0"/>
                </a:lnTo>
                <a:close/>
              </a:path>
              <a:path w="525779" h="454659">
                <a:moveTo>
                  <a:pt x="242214" y="270129"/>
                </a:moveTo>
                <a:lnTo>
                  <a:pt x="229628" y="270129"/>
                </a:lnTo>
                <a:lnTo>
                  <a:pt x="229638" y="406654"/>
                </a:lnTo>
                <a:lnTo>
                  <a:pt x="242214" y="406654"/>
                </a:lnTo>
                <a:lnTo>
                  <a:pt x="242214" y="403885"/>
                </a:lnTo>
                <a:lnTo>
                  <a:pt x="272161" y="403885"/>
                </a:lnTo>
                <a:lnTo>
                  <a:pt x="275551" y="403758"/>
                </a:lnTo>
                <a:lnTo>
                  <a:pt x="242214" y="403758"/>
                </a:lnTo>
                <a:lnTo>
                  <a:pt x="242214" y="270129"/>
                </a:lnTo>
                <a:close/>
              </a:path>
              <a:path w="525779" h="454659">
                <a:moveTo>
                  <a:pt x="471830" y="270129"/>
                </a:moveTo>
                <a:lnTo>
                  <a:pt x="459282" y="270129"/>
                </a:lnTo>
                <a:lnTo>
                  <a:pt x="459282" y="406654"/>
                </a:lnTo>
                <a:lnTo>
                  <a:pt x="471830" y="406654"/>
                </a:lnTo>
                <a:lnTo>
                  <a:pt x="471830" y="403885"/>
                </a:lnTo>
                <a:lnTo>
                  <a:pt x="495655" y="403885"/>
                </a:lnTo>
                <a:lnTo>
                  <a:pt x="495765" y="403758"/>
                </a:lnTo>
                <a:lnTo>
                  <a:pt x="471830" y="403758"/>
                </a:lnTo>
                <a:lnTo>
                  <a:pt x="471830" y="270129"/>
                </a:lnTo>
                <a:close/>
              </a:path>
              <a:path w="525779" h="454659">
                <a:moveTo>
                  <a:pt x="512262" y="403885"/>
                </a:moveTo>
                <a:lnTo>
                  <a:pt x="495655" y="403885"/>
                </a:lnTo>
                <a:lnTo>
                  <a:pt x="493267" y="406654"/>
                </a:lnTo>
                <a:lnTo>
                  <a:pt x="509875" y="406654"/>
                </a:lnTo>
                <a:lnTo>
                  <a:pt x="512262" y="403885"/>
                </a:lnTo>
                <a:close/>
              </a:path>
              <a:path w="525779" h="454659">
                <a:moveTo>
                  <a:pt x="229638" y="403758"/>
                </a:moveTo>
                <a:lnTo>
                  <a:pt x="110578" y="403758"/>
                </a:lnTo>
                <a:lnTo>
                  <a:pt x="110891" y="403885"/>
                </a:lnTo>
                <a:lnTo>
                  <a:pt x="229638" y="403885"/>
                </a:lnTo>
                <a:lnTo>
                  <a:pt x="229638" y="403758"/>
                </a:lnTo>
                <a:close/>
              </a:path>
              <a:path w="525779" h="454659">
                <a:moveTo>
                  <a:pt x="459282" y="403758"/>
                </a:moveTo>
                <a:lnTo>
                  <a:pt x="338569" y="403758"/>
                </a:lnTo>
                <a:lnTo>
                  <a:pt x="341972" y="403885"/>
                </a:lnTo>
                <a:lnTo>
                  <a:pt x="459282" y="403885"/>
                </a:lnTo>
                <a:lnTo>
                  <a:pt x="459282" y="403758"/>
                </a:lnTo>
                <a:close/>
              </a:path>
              <a:path w="525779" h="454659">
                <a:moveTo>
                  <a:pt x="525653" y="209626"/>
                </a:moveTo>
                <a:lnTo>
                  <a:pt x="513105" y="209626"/>
                </a:lnTo>
                <a:lnTo>
                  <a:pt x="513105" y="383654"/>
                </a:lnTo>
                <a:lnTo>
                  <a:pt x="495765" y="403758"/>
                </a:lnTo>
                <a:lnTo>
                  <a:pt x="512372" y="403758"/>
                </a:lnTo>
                <a:lnTo>
                  <a:pt x="525119" y="388975"/>
                </a:lnTo>
                <a:lnTo>
                  <a:pt x="525653" y="387515"/>
                </a:lnTo>
                <a:lnTo>
                  <a:pt x="525653" y="209626"/>
                </a:lnTo>
                <a:close/>
              </a:path>
              <a:path w="525779" h="454659">
                <a:moveTo>
                  <a:pt x="112407" y="371284"/>
                </a:moveTo>
                <a:lnTo>
                  <a:pt x="42430" y="371284"/>
                </a:lnTo>
                <a:lnTo>
                  <a:pt x="39611" y="374078"/>
                </a:lnTo>
                <a:lnTo>
                  <a:pt x="39611" y="381038"/>
                </a:lnTo>
                <a:lnTo>
                  <a:pt x="42430" y="383832"/>
                </a:lnTo>
                <a:lnTo>
                  <a:pt x="112407" y="383832"/>
                </a:lnTo>
                <a:lnTo>
                  <a:pt x="115201" y="381038"/>
                </a:lnTo>
                <a:lnTo>
                  <a:pt x="115201" y="374078"/>
                </a:lnTo>
                <a:lnTo>
                  <a:pt x="112407" y="371284"/>
                </a:lnTo>
                <a:close/>
              </a:path>
              <a:path w="525779" h="454659">
                <a:moveTo>
                  <a:pt x="342061" y="371284"/>
                </a:moveTo>
                <a:lnTo>
                  <a:pt x="272084" y="371284"/>
                </a:lnTo>
                <a:lnTo>
                  <a:pt x="269265" y="374078"/>
                </a:lnTo>
                <a:lnTo>
                  <a:pt x="269265" y="381038"/>
                </a:lnTo>
                <a:lnTo>
                  <a:pt x="272084" y="383832"/>
                </a:lnTo>
                <a:lnTo>
                  <a:pt x="342061" y="383832"/>
                </a:lnTo>
                <a:lnTo>
                  <a:pt x="344855" y="381038"/>
                </a:lnTo>
                <a:lnTo>
                  <a:pt x="344855" y="374078"/>
                </a:lnTo>
                <a:lnTo>
                  <a:pt x="342061" y="371284"/>
                </a:lnTo>
                <a:close/>
              </a:path>
              <a:path w="525779" h="454659">
                <a:moveTo>
                  <a:pt x="103987" y="270129"/>
                </a:moveTo>
                <a:lnTo>
                  <a:pt x="91414" y="270129"/>
                </a:lnTo>
                <a:lnTo>
                  <a:pt x="91414" y="347573"/>
                </a:lnTo>
                <a:lnTo>
                  <a:pt x="94233" y="350393"/>
                </a:lnTo>
                <a:lnTo>
                  <a:pt x="159054" y="350393"/>
                </a:lnTo>
                <a:lnTo>
                  <a:pt x="161874" y="347573"/>
                </a:lnTo>
                <a:lnTo>
                  <a:pt x="161874" y="337820"/>
                </a:lnTo>
                <a:lnTo>
                  <a:pt x="103987" y="337820"/>
                </a:lnTo>
                <a:lnTo>
                  <a:pt x="103987" y="270129"/>
                </a:lnTo>
                <a:close/>
              </a:path>
              <a:path w="525779" h="454659">
                <a:moveTo>
                  <a:pt x="333629" y="270129"/>
                </a:moveTo>
                <a:lnTo>
                  <a:pt x="321068" y="270129"/>
                </a:lnTo>
                <a:lnTo>
                  <a:pt x="321068" y="347573"/>
                </a:lnTo>
                <a:lnTo>
                  <a:pt x="323862" y="350393"/>
                </a:lnTo>
                <a:lnTo>
                  <a:pt x="388696" y="350393"/>
                </a:lnTo>
                <a:lnTo>
                  <a:pt x="391515" y="347573"/>
                </a:lnTo>
                <a:lnTo>
                  <a:pt x="391515" y="337820"/>
                </a:lnTo>
                <a:lnTo>
                  <a:pt x="333629" y="337820"/>
                </a:lnTo>
                <a:lnTo>
                  <a:pt x="333629" y="270129"/>
                </a:lnTo>
                <a:close/>
              </a:path>
              <a:path w="525779" h="454659">
                <a:moveTo>
                  <a:pt x="161874" y="270129"/>
                </a:moveTo>
                <a:lnTo>
                  <a:pt x="149313" y="270129"/>
                </a:lnTo>
                <a:lnTo>
                  <a:pt x="149313" y="337820"/>
                </a:lnTo>
                <a:lnTo>
                  <a:pt x="161874" y="337820"/>
                </a:lnTo>
                <a:lnTo>
                  <a:pt x="161874" y="270129"/>
                </a:lnTo>
                <a:close/>
              </a:path>
              <a:path w="525779" h="454659">
                <a:moveTo>
                  <a:pt x="391515" y="270129"/>
                </a:moveTo>
                <a:lnTo>
                  <a:pt x="378955" y="270129"/>
                </a:lnTo>
                <a:lnTo>
                  <a:pt x="378955" y="337820"/>
                </a:lnTo>
                <a:lnTo>
                  <a:pt x="391515" y="337820"/>
                </a:lnTo>
                <a:lnTo>
                  <a:pt x="391515" y="270129"/>
                </a:lnTo>
                <a:close/>
              </a:path>
              <a:path w="525779" h="454659">
                <a:moveTo>
                  <a:pt x="127393" y="196723"/>
                </a:moveTo>
                <a:lnTo>
                  <a:pt x="114782" y="196723"/>
                </a:lnTo>
                <a:lnTo>
                  <a:pt x="114782" y="229704"/>
                </a:lnTo>
                <a:lnTo>
                  <a:pt x="94487" y="257581"/>
                </a:lnTo>
                <a:lnTo>
                  <a:pt x="110052" y="257581"/>
                </a:lnTo>
                <a:lnTo>
                  <a:pt x="114820" y="251028"/>
                </a:lnTo>
                <a:lnTo>
                  <a:pt x="127393" y="251028"/>
                </a:lnTo>
                <a:lnTo>
                  <a:pt x="127393" y="196723"/>
                </a:lnTo>
                <a:close/>
              </a:path>
              <a:path w="525779" h="454659">
                <a:moveTo>
                  <a:pt x="127393" y="251028"/>
                </a:moveTo>
                <a:lnTo>
                  <a:pt x="114820" y="251028"/>
                </a:lnTo>
                <a:lnTo>
                  <a:pt x="114820" y="257581"/>
                </a:lnTo>
                <a:lnTo>
                  <a:pt x="127393" y="257581"/>
                </a:lnTo>
                <a:lnTo>
                  <a:pt x="127393" y="251028"/>
                </a:lnTo>
                <a:close/>
              </a:path>
              <a:path w="525779" h="454659">
                <a:moveTo>
                  <a:pt x="357022" y="85610"/>
                </a:moveTo>
                <a:lnTo>
                  <a:pt x="344424" y="85610"/>
                </a:lnTo>
                <a:lnTo>
                  <a:pt x="344449" y="257581"/>
                </a:lnTo>
                <a:lnTo>
                  <a:pt x="364442" y="257581"/>
                </a:lnTo>
                <a:lnTo>
                  <a:pt x="373611" y="246951"/>
                </a:lnTo>
                <a:lnTo>
                  <a:pt x="357022" y="246951"/>
                </a:lnTo>
                <a:lnTo>
                  <a:pt x="357022" y="85610"/>
                </a:lnTo>
                <a:close/>
              </a:path>
              <a:path w="525779" h="454659">
                <a:moveTo>
                  <a:pt x="440092" y="196723"/>
                </a:moveTo>
                <a:lnTo>
                  <a:pt x="425790" y="196723"/>
                </a:lnTo>
                <a:lnTo>
                  <a:pt x="424353" y="199136"/>
                </a:lnTo>
                <a:lnTo>
                  <a:pt x="422313" y="202260"/>
                </a:lnTo>
                <a:lnTo>
                  <a:pt x="382022" y="257581"/>
                </a:lnTo>
                <a:lnTo>
                  <a:pt x="397554" y="257581"/>
                </a:lnTo>
                <a:lnTo>
                  <a:pt x="430377" y="212534"/>
                </a:lnTo>
                <a:lnTo>
                  <a:pt x="434047" y="207556"/>
                </a:lnTo>
                <a:lnTo>
                  <a:pt x="437296" y="202260"/>
                </a:lnTo>
                <a:lnTo>
                  <a:pt x="440092" y="196723"/>
                </a:lnTo>
                <a:close/>
              </a:path>
              <a:path w="525779" h="454659">
                <a:moveTo>
                  <a:pt x="525653" y="196723"/>
                </a:moveTo>
                <a:lnTo>
                  <a:pt x="506971" y="196723"/>
                </a:lnTo>
                <a:lnTo>
                  <a:pt x="462337" y="257581"/>
                </a:lnTo>
                <a:lnTo>
                  <a:pt x="477923" y="257581"/>
                </a:lnTo>
                <a:lnTo>
                  <a:pt x="513105" y="209626"/>
                </a:lnTo>
                <a:lnTo>
                  <a:pt x="525653" y="209626"/>
                </a:lnTo>
                <a:lnTo>
                  <a:pt x="525653" y="196723"/>
                </a:lnTo>
                <a:close/>
              </a:path>
              <a:path w="525779" h="454659">
                <a:moveTo>
                  <a:pt x="410701" y="25082"/>
                </a:moveTo>
                <a:lnTo>
                  <a:pt x="398259" y="25082"/>
                </a:lnTo>
                <a:lnTo>
                  <a:pt x="398259" y="199136"/>
                </a:lnTo>
                <a:lnTo>
                  <a:pt x="357022" y="246951"/>
                </a:lnTo>
                <a:lnTo>
                  <a:pt x="373611" y="246951"/>
                </a:lnTo>
                <a:lnTo>
                  <a:pt x="410273" y="204444"/>
                </a:lnTo>
                <a:lnTo>
                  <a:pt x="410844" y="202984"/>
                </a:lnTo>
                <a:lnTo>
                  <a:pt x="410844" y="196723"/>
                </a:lnTo>
                <a:lnTo>
                  <a:pt x="525653" y="196723"/>
                </a:lnTo>
                <a:lnTo>
                  <a:pt x="522185" y="184759"/>
                </a:lnTo>
                <a:lnTo>
                  <a:pt x="410769" y="184759"/>
                </a:lnTo>
                <a:lnTo>
                  <a:pt x="410701" y="25082"/>
                </a:lnTo>
                <a:close/>
              </a:path>
              <a:path w="525779" h="454659">
                <a:moveTo>
                  <a:pt x="225859" y="219354"/>
                </a:moveTo>
                <a:lnTo>
                  <a:pt x="157327" y="219354"/>
                </a:lnTo>
                <a:lnTo>
                  <a:pt x="154635" y="222199"/>
                </a:lnTo>
                <a:lnTo>
                  <a:pt x="154635" y="228930"/>
                </a:lnTo>
                <a:lnTo>
                  <a:pt x="157500" y="231876"/>
                </a:lnTo>
                <a:lnTo>
                  <a:pt x="225450" y="231876"/>
                </a:lnTo>
                <a:lnTo>
                  <a:pt x="227088" y="231241"/>
                </a:lnTo>
                <a:lnTo>
                  <a:pt x="229499" y="228930"/>
                </a:lnTo>
                <a:lnTo>
                  <a:pt x="230250" y="227228"/>
                </a:lnTo>
                <a:lnTo>
                  <a:pt x="230250" y="223812"/>
                </a:lnTo>
                <a:lnTo>
                  <a:pt x="229552" y="222199"/>
                </a:lnTo>
                <a:lnTo>
                  <a:pt x="227088" y="219811"/>
                </a:lnTo>
                <a:lnTo>
                  <a:pt x="225859" y="219354"/>
                </a:lnTo>
                <a:close/>
              </a:path>
              <a:path w="525779" h="454659">
                <a:moveTo>
                  <a:pt x="227215" y="186753"/>
                </a:moveTo>
                <a:lnTo>
                  <a:pt x="157251" y="186753"/>
                </a:lnTo>
                <a:lnTo>
                  <a:pt x="154444" y="189572"/>
                </a:lnTo>
                <a:lnTo>
                  <a:pt x="154444" y="196507"/>
                </a:lnTo>
                <a:lnTo>
                  <a:pt x="157251" y="199326"/>
                </a:lnTo>
                <a:lnTo>
                  <a:pt x="227215" y="199326"/>
                </a:lnTo>
                <a:lnTo>
                  <a:pt x="230035" y="196507"/>
                </a:lnTo>
                <a:lnTo>
                  <a:pt x="230035" y="189572"/>
                </a:lnTo>
                <a:lnTo>
                  <a:pt x="227215" y="186753"/>
                </a:lnTo>
                <a:close/>
              </a:path>
              <a:path w="525779" h="454659">
                <a:moveTo>
                  <a:pt x="218795" y="85610"/>
                </a:moveTo>
                <a:lnTo>
                  <a:pt x="206247" y="85610"/>
                </a:lnTo>
                <a:lnTo>
                  <a:pt x="206247" y="163017"/>
                </a:lnTo>
                <a:lnTo>
                  <a:pt x="209041" y="165836"/>
                </a:lnTo>
                <a:lnTo>
                  <a:pt x="273888" y="165836"/>
                </a:lnTo>
                <a:lnTo>
                  <a:pt x="276682" y="163017"/>
                </a:lnTo>
                <a:lnTo>
                  <a:pt x="276682" y="153263"/>
                </a:lnTo>
                <a:lnTo>
                  <a:pt x="218795" y="153263"/>
                </a:lnTo>
                <a:lnTo>
                  <a:pt x="218795" y="85610"/>
                </a:lnTo>
                <a:close/>
              </a:path>
              <a:path w="525779" h="454659">
                <a:moveTo>
                  <a:pt x="276682" y="85610"/>
                </a:moveTo>
                <a:lnTo>
                  <a:pt x="264134" y="85610"/>
                </a:lnTo>
                <a:lnTo>
                  <a:pt x="264134" y="153263"/>
                </a:lnTo>
                <a:lnTo>
                  <a:pt x="276682" y="153263"/>
                </a:lnTo>
                <a:lnTo>
                  <a:pt x="276682" y="85610"/>
                </a:lnTo>
                <a:close/>
              </a:path>
              <a:path w="525779" h="454659">
                <a:moveTo>
                  <a:pt x="269214" y="12166"/>
                </a:moveTo>
                <a:lnTo>
                  <a:pt x="253657" y="12166"/>
                </a:lnTo>
                <a:lnTo>
                  <a:pt x="209334" y="73025"/>
                </a:lnTo>
                <a:lnTo>
                  <a:pt x="224878" y="73025"/>
                </a:lnTo>
                <a:lnTo>
                  <a:pt x="269214" y="12166"/>
                </a:lnTo>
                <a:close/>
              </a:path>
              <a:path w="525779" h="454659">
                <a:moveTo>
                  <a:pt x="325259" y="12166"/>
                </a:moveTo>
                <a:lnTo>
                  <a:pt x="310972" y="12166"/>
                </a:lnTo>
                <a:lnTo>
                  <a:pt x="309308" y="14973"/>
                </a:lnTo>
                <a:lnTo>
                  <a:pt x="307479" y="17741"/>
                </a:lnTo>
                <a:lnTo>
                  <a:pt x="267208" y="73025"/>
                </a:lnTo>
                <a:lnTo>
                  <a:pt x="282752" y="73025"/>
                </a:lnTo>
                <a:lnTo>
                  <a:pt x="319227" y="22999"/>
                </a:lnTo>
                <a:lnTo>
                  <a:pt x="322467" y="17741"/>
                </a:lnTo>
                <a:lnTo>
                  <a:pt x="325259" y="12166"/>
                </a:lnTo>
                <a:close/>
              </a:path>
              <a:path w="525779" h="454659">
                <a:moveTo>
                  <a:pt x="410695" y="12166"/>
                </a:moveTo>
                <a:lnTo>
                  <a:pt x="392150" y="12166"/>
                </a:lnTo>
                <a:lnTo>
                  <a:pt x="347573" y="73025"/>
                </a:lnTo>
                <a:lnTo>
                  <a:pt x="363135" y="73025"/>
                </a:lnTo>
                <a:lnTo>
                  <a:pt x="398259" y="25082"/>
                </a:lnTo>
                <a:lnTo>
                  <a:pt x="410701" y="25082"/>
                </a:lnTo>
                <a:lnTo>
                  <a:pt x="410695" y="12166"/>
                </a:lnTo>
                <a:close/>
              </a:path>
            </a:pathLst>
          </a:custGeom>
          <a:solidFill>
            <a:srgbClr val="6022A6"/>
          </a:solidFill>
        </p:spPr>
        <p:txBody>
          <a:bodyPr wrap="square" lIns="0" tIns="0" rIns="0" bIns="0" rtlCol="0"/>
          <a:lstStyle/>
          <a:p>
            <a:endParaRPr/>
          </a:p>
        </p:txBody>
      </p:sp>
      <p:grpSp>
        <p:nvGrpSpPr>
          <p:cNvPr id="25" name="object 25"/>
          <p:cNvGrpSpPr/>
          <p:nvPr/>
        </p:nvGrpSpPr>
        <p:grpSpPr>
          <a:xfrm>
            <a:off x="882650" y="9080500"/>
            <a:ext cx="725935" cy="247650"/>
            <a:chOff x="2084386" y="8869608"/>
            <a:chExt cx="612140" cy="247650"/>
          </a:xfrm>
        </p:grpSpPr>
        <p:sp>
          <p:nvSpPr>
            <p:cNvPr id="26" name="object 26"/>
            <p:cNvSpPr/>
            <p:nvPr/>
          </p:nvSpPr>
          <p:spPr>
            <a:xfrm>
              <a:off x="2084386" y="8890680"/>
              <a:ext cx="597535" cy="226695"/>
            </a:xfrm>
            <a:custGeom>
              <a:avLst/>
              <a:gdLst/>
              <a:ahLst/>
              <a:cxnLst/>
              <a:rect l="l" t="t" r="r" b="b"/>
              <a:pathLst>
                <a:path w="597535" h="226695">
                  <a:moveTo>
                    <a:pt x="297211" y="0"/>
                  </a:moveTo>
                  <a:lnTo>
                    <a:pt x="255139" y="1715"/>
                  </a:lnTo>
                  <a:lnTo>
                    <a:pt x="215118" y="8596"/>
                  </a:lnTo>
                  <a:lnTo>
                    <a:pt x="177177" y="20651"/>
                  </a:lnTo>
                  <a:lnTo>
                    <a:pt x="118136" y="52792"/>
                  </a:lnTo>
                  <a:lnTo>
                    <a:pt x="72947" y="92605"/>
                  </a:lnTo>
                  <a:lnTo>
                    <a:pt x="40152" y="134294"/>
                  </a:lnTo>
                  <a:lnTo>
                    <a:pt x="18293" y="172061"/>
                  </a:lnTo>
                  <a:lnTo>
                    <a:pt x="1549" y="212637"/>
                  </a:lnTo>
                  <a:lnTo>
                    <a:pt x="0" y="217844"/>
                  </a:lnTo>
                  <a:lnTo>
                    <a:pt x="2946" y="223343"/>
                  </a:lnTo>
                  <a:lnTo>
                    <a:pt x="13411" y="226455"/>
                  </a:lnTo>
                  <a:lnTo>
                    <a:pt x="18897" y="223483"/>
                  </a:lnTo>
                  <a:lnTo>
                    <a:pt x="20459" y="218263"/>
                  </a:lnTo>
                  <a:lnTo>
                    <a:pt x="25788" y="203824"/>
                  </a:lnTo>
                  <a:lnTo>
                    <a:pt x="42731" y="168705"/>
                  </a:lnTo>
                  <a:lnTo>
                    <a:pt x="73431" y="122871"/>
                  </a:lnTo>
                  <a:lnTo>
                    <a:pt x="120034" y="76286"/>
                  </a:lnTo>
                  <a:lnTo>
                    <a:pt x="184683" y="38914"/>
                  </a:lnTo>
                  <a:lnTo>
                    <a:pt x="225288" y="26505"/>
                  </a:lnTo>
                  <a:lnTo>
                    <a:pt x="268533" y="20374"/>
                  </a:lnTo>
                  <a:lnTo>
                    <a:pt x="314374" y="20512"/>
                  </a:lnTo>
                  <a:lnTo>
                    <a:pt x="362767" y="26911"/>
                  </a:lnTo>
                  <a:lnTo>
                    <a:pt x="413669" y="39562"/>
                  </a:lnTo>
                  <a:lnTo>
                    <a:pt x="467038" y="58457"/>
                  </a:lnTo>
                  <a:lnTo>
                    <a:pt x="522829" y="83589"/>
                  </a:lnTo>
                  <a:lnTo>
                    <a:pt x="580999" y="114949"/>
                  </a:lnTo>
                  <a:lnTo>
                    <a:pt x="585711" y="117692"/>
                  </a:lnTo>
                  <a:lnTo>
                    <a:pt x="591743" y="116092"/>
                  </a:lnTo>
                  <a:lnTo>
                    <a:pt x="597166" y="106757"/>
                  </a:lnTo>
                  <a:lnTo>
                    <a:pt x="595680" y="100864"/>
                  </a:lnTo>
                  <a:lnTo>
                    <a:pt x="591184" y="98058"/>
                  </a:lnTo>
                  <a:lnTo>
                    <a:pt x="537202" y="68719"/>
                  </a:lnTo>
                  <a:lnTo>
                    <a:pt x="485358" y="44689"/>
                  </a:lnTo>
                  <a:lnTo>
                    <a:pt x="435405" y="25796"/>
                  </a:lnTo>
                  <a:lnTo>
                    <a:pt x="387375" y="12046"/>
                  </a:lnTo>
                  <a:lnTo>
                    <a:pt x="341300" y="3445"/>
                  </a:lnTo>
                  <a:lnTo>
                    <a:pt x="297211" y="0"/>
                  </a:lnTo>
                  <a:close/>
                </a:path>
              </a:pathLst>
            </a:custGeom>
            <a:solidFill>
              <a:srgbClr val="000000"/>
            </a:solidFill>
          </p:spPr>
          <p:txBody>
            <a:bodyPr wrap="square" lIns="0" tIns="0" rIns="0" bIns="0" rtlCol="0"/>
            <a:lstStyle/>
            <a:p>
              <a:endParaRPr/>
            </a:p>
          </p:txBody>
        </p:sp>
        <p:pic>
          <p:nvPicPr>
            <p:cNvPr id="27" name="object 27"/>
            <p:cNvPicPr/>
            <p:nvPr/>
          </p:nvPicPr>
          <p:blipFill>
            <a:blip r:embed="rId4" cstate="print"/>
            <a:stretch>
              <a:fillRect/>
            </a:stretch>
          </p:blipFill>
          <p:spPr>
            <a:xfrm>
              <a:off x="2547031" y="8869608"/>
              <a:ext cx="148920" cy="187172"/>
            </a:xfrm>
            <a:prstGeom prst="rect">
              <a:avLst/>
            </a:prstGeom>
          </p:spPr>
        </p:pic>
      </p:grpSp>
      <p:sp>
        <p:nvSpPr>
          <p:cNvPr id="28" name="object 28"/>
          <p:cNvSpPr/>
          <p:nvPr/>
        </p:nvSpPr>
        <p:spPr>
          <a:xfrm>
            <a:off x="425450" y="9012462"/>
            <a:ext cx="909394" cy="1007876"/>
          </a:xfrm>
          <a:custGeom>
            <a:avLst/>
            <a:gdLst/>
            <a:ahLst/>
            <a:cxnLst/>
            <a:rect l="l" t="t" r="r" b="b"/>
            <a:pathLst>
              <a:path w="1343660" h="1443354">
                <a:moveTo>
                  <a:pt x="456410" y="97015"/>
                </a:moveTo>
                <a:lnTo>
                  <a:pt x="340449" y="97015"/>
                </a:lnTo>
                <a:lnTo>
                  <a:pt x="320466" y="109715"/>
                </a:lnTo>
                <a:lnTo>
                  <a:pt x="303802" y="122415"/>
                </a:lnTo>
                <a:lnTo>
                  <a:pt x="278619" y="135115"/>
                </a:lnTo>
                <a:lnTo>
                  <a:pt x="248295" y="147815"/>
                </a:lnTo>
                <a:lnTo>
                  <a:pt x="178119" y="147815"/>
                </a:lnTo>
                <a:lnTo>
                  <a:pt x="164886" y="160515"/>
                </a:lnTo>
                <a:lnTo>
                  <a:pt x="151905" y="160515"/>
                </a:lnTo>
                <a:lnTo>
                  <a:pt x="140175" y="173215"/>
                </a:lnTo>
                <a:lnTo>
                  <a:pt x="137956" y="198615"/>
                </a:lnTo>
                <a:lnTo>
                  <a:pt x="137317" y="262115"/>
                </a:lnTo>
                <a:lnTo>
                  <a:pt x="135003" y="338315"/>
                </a:lnTo>
                <a:lnTo>
                  <a:pt x="127754" y="363715"/>
                </a:lnTo>
                <a:lnTo>
                  <a:pt x="102907" y="376415"/>
                </a:lnTo>
                <a:lnTo>
                  <a:pt x="73860" y="389115"/>
                </a:lnTo>
                <a:lnTo>
                  <a:pt x="47678" y="401815"/>
                </a:lnTo>
                <a:lnTo>
                  <a:pt x="31425" y="414515"/>
                </a:lnTo>
                <a:lnTo>
                  <a:pt x="19842" y="439915"/>
                </a:lnTo>
                <a:lnTo>
                  <a:pt x="7549" y="452615"/>
                </a:lnTo>
                <a:lnTo>
                  <a:pt x="0" y="478015"/>
                </a:lnTo>
                <a:lnTo>
                  <a:pt x="2647" y="490715"/>
                </a:lnTo>
                <a:lnTo>
                  <a:pt x="30242" y="516115"/>
                </a:lnTo>
                <a:lnTo>
                  <a:pt x="43061" y="554215"/>
                </a:lnTo>
                <a:lnTo>
                  <a:pt x="44627" y="592315"/>
                </a:lnTo>
                <a:lnTo>
                  <a:pt x="38461" y="617715"/>
                </a:lnTo>
                <a:lnTo>
                  <a:pt x="36284" y="630415"/>
                </a:lnTo>
                <a:lnTo>
                  <a:pt x="34970" y="643115"/>
                </a:lnTo>
                <a:lnTo>
                  <a:pt x="33001" y="655815"/>
                </a:lnTo>
                <a:lnTo>
                  <a:pt x="28859" y="668515"/>
                </a:lnTo>
                <a:lnTo>
                  <a:pt x="24863" y="693915"/>
                </a:lnTo>
                <a:lnTo>
                  <a:pt x="26507" y="706615"/>
                </a:lnTo>
                <a:lnTo>
                  <a:pt x="29327" y="719315"/>
                </a:lnTo>
                <a:lnTo>
                  <a:pt x="28859" y="732015"/>
                </a:lnTo>
                <a:lnTo>
                  <a:pt x="24496" y="770115"/>
                </a:lnTo>
                <a:lnTo>
                  <a:pt x="36608" y="782815"/>
                </a:lnTo>
                <a:lnTo>
                  <a:pt x="60276" y="795515"/>
                </a:lnTo>
                <a:lnTo>
                  <a:pt x="90581" y="808215"/>
                </a:lnTo>
                <a:lnTo>
                  <a:pt x="107404" y="820915"/>
                </a:lnTo>
                <a:lnTo>
                  <a:pt x="121338" y="833615"/>
                </a:lnTo>
                <a:lnTo>
                  <a:pt x="136076" y="846315"/>
                </a:lnTo>
                <a:lnTo>
                  <a:pt x="155313" y="846315"/>
                </a:lnTo>
                <a:lnTo>
                  <a:pt x="185736" y="871715"/>
                </a:lnTo>
                <a:lnTo>
                  <a:pt x="210614" y="897115"/>
                </a:lnTo>
                <a:lnTo>
                  <a:pt x="235432" y="935215"/>
                </a:lnTo>
                <a:lnTo>
                  <a:pt x="265676" y="960615"/>
                </a:lnTo>
                <a:lnTo>
                  <a:pt x="316261" y="986015"/>
                </a:lnTo>
                <a:lnTo>
                  <a:pt x="346221" y="1011415"/>
                </a:lnTo>
                <a:lnTo>
                  <a:pt x="361298" y="1062215"/>
                </a:lnTo>
                <a:lnTo>
                  <a:pt x="367236" y="1100315"/>
                </a:lnTo>
                <a:lnTo>
                  <a:pt x="369778" y="1138415"/>
                </a:lnTo>
                <a:lnTo>
                  <a:pt x="373022" y="1163815"/>
                </a:lnTo>
                <a:lnTo>
                  <a:pt x="379233" y="1176515"/>
                </a:lnTo>
                <a:lnTo>
                  <a:pt x="387988" y="1189215"/>
                </a:lnTo>
                <a:lnTo>
                  <a:pt x="398861" y="1214615"/>
                </a:lnTo>
                <a:lnTo>
                  <a:pt x="402602" y="1252715"/>
                </a:lnTo>
                <a:lnTo>
                  <a:pt x="395256" y="1290815"/>
                </a:lnTo>
                <a:lnTo>
                  <a:pt x="392666" y="1328915"/>
                </a:lnTo>
                <a:lnTo>
                  <a:pt x="410672" y="1367015"/>
                </a:lnTo>
                <a:lnTo>
                  <a:pt x="433601" y="1379715"/>
                </a:lnTo>
                <a:lnTo>
                  <a:pt x="459596" y="1405115"/>
                </a:lnTo>
                <a:lnTo>
                  <a:pt x="484139" y="1417815"/>
                </a:lnTo>
                <a:lnTo>
                  <a:pt x="502709" y="1443215"/>
                </a:lnTo>
                <a:lnTo>
                  <a:pt x="1119002" y="1443215"/>
                </a:lnTo>
                <a:lnTo>
                  <a:pt x="1125241" y="1430515"/>
                </a:lnTo>
                <a:lnTo>
                  <a:pt x="1132515" y="1405115"/>
                </a:lnTo>
                <a:lnTo>
                  <a:pt x="1136608" y="1392415"/>
                </a:lnTo>
                <a:lnTo>
                  <a:pt x="1133302" y="1367015"/>
                </a:lnTo>
                <a:lnTo>
                  <a:pt x="1126122" y="1354315"/>
                </a:lnTo>
                <a:lnTo>
                  <a:pt x="1120898" y="1341615"/>
                </a:lnTo>
                <a:lnTo>
                  <a:pt x="1116239" y="1316215"/>
                </a:lnTo>
                <a:lnTo>
                  <a:pt x="1110760" y="1303515"/>
                </a:lnTo>
                <a:lnTo>
                  <a:pt x="1106497" y="1290815"/>
                </a:lnTo>
                <a:lnTo>
                  <a:pt x="1106021" y="1265415"/>
                </a:lnTo>
                <a:lnTo>
                  <a:pt x="1107200" y="1252715"/>
                </a:lnTo>
                <a:lnTo>
                  <a:pt x="1107902" y="1240015"/>
                </a:lnTo>
                <a:lnTo>
                  <a:pt x="1114309" y="1201915"/>
                </a:lnTo>
                <a:lnTo>
                  <a:pt x="1129213" y="1163815"/>
                </a:lnTo>
                <a:lnTo>
                  <a:pt x="1144678" y="1125715"/>
                </a:lnTo>
                <a:lnTo>
                  <a:pt x="1152771" y="1087615"/>
                </a:lnTo>
                <a:lnTo>
                  <a:pt x="1160824" y="1049515"/>
                </a:lnTo>
                <a:lnTo>
                  <a:pt x="1175393" y="1011415"/>
                </a:lnTo>
                <a:lnTo>
                  <a:pt x="1189044" y="973315"/>
                </a:lnTo>
                <a:lnTo>
                  <a:pt x="1194338" y="935215"/>
                </a:lnTo>
                <a:lnTo>
                  <a:pt x="1200964" y="884415"/>
                </a:lnTo>
                <a:lnTo>
                  <a:pt x="1218407" y="833615"/>
                </a:lnTo>
                <a:lnTo>
                  <a:pt x="1092002" y="833615"/>
                </a:lnTo>
                <a:lnTo>
                  <a:pt x="1074931" y="820915"/>
                </a:lnTo>
                <a:lnTo>
                  <a:pt x="1085801" y="782815"/>
                </a:lnTo>
                <a:lnTo>
                  <a:pt x="1106239" y="744715"/>
                </a:lnTo>
                <a:lnTo>
                  <a:pt x="1117872" y="719315"/>
                </a:lnTo>
                <a:lnTo>
                  <a:pt x="1122507" y="706615"/>
                </a:lnTo>
                <a:lnTo>
                  <a:pt x="1132818" y="706615"/>
                </a:lnTo>
                <a:lnTo>
                  <a:pt x="1145156" y="693915"/>
                </a:lnTo>
                <a:lnTo>
                  <a:pt x="1155870" y="693915"/>
                </a:lnTo>
                <a:lnTo>
                  <a:pt x="1166745" y="681215"/>
                </a:lnTo>
                <a:lnTo>
                  <a:pt x="1171748" y="681215"/>
                </a:lnTo>
                <a:lnTo>
                  <a:pt x="1172679" y="668515"/>
                </a:lnTo>
                <a:lnTo>
                  <a:pt x="1171339" y="655815"/>
                </a:lnTo>
                <a:lnTo>
                  <a:pt x="1167236" y="655815"/>
                </a:lnTo>
                <a:lnTo>
                  <a:pt x="1159217" y="643115"/>
                </a:lnTo>
                <a:lnTo>
                  <a:pt x="1150197" y="643115"/>
                </a:lnTo>
                <a:lnTo>
                  <a:pt x="1143094" y="630415"/>
                </a:lnTo>
                <a:lnTo>
                  <a:pt x="1140636" y="630415"/>
                </a:lnTo>
                <a:lnTo>
                  <a:pt x="1140997" y="617715"/>
                </a:lnTo>
                <a:lnTo>
                  <a:pt x="1142603" y="592315"/>
                </a:lnTo>
                <a:lnTo>
                  <a:pt x="1143881" y="592315"/>
                </a:lnTo>
                <a:lnTo>
                  <a:pt x="1137740" y="579615"/>
                </a:lnTo>
                <a:lnTo>
                  <a:pt x="1107988" y="579615"/>
                </a:lnTo>
                <a:lnTo>
                  <a:pt x="1100003" y="566915"/>
                </a:lnTo>
                <a:lnTo>
                  <a:pt x="1104701" y="541515"/>
                </a:lnTo>
                <a:lnTo>
                  <a:pt x="1115376" y="516115"/>
                </a:lnTo>
                <a:lnTo>
                  <a:pt x="1121070" y="490715"/>
                </a:lnTo>
                <a:lnTo>
                  <a:pt x="1110823" y="465315"/>
                </a:lnTo>
                <a:lnTo>
                  <a:pt x="1097923" y="465315"/>
                </a:lnTo>
                <a:lnTo>
                  <a:pt x="1086587" y="452615"/>
                </a:lnTo>
                <a:lnTo>
                  <a:pt x="1069332" y="452615"/>
                </a:lnTo>
                <a:lnTo>
                  <a:pt x="1058859" y="427215"/>
                </a:lnTo>
                <a:lnTo>
                  <a:pt x="1052276" y="414515"/>
                </a:lnTo>
                <a:lnTo>
                  <a:pt x="1047551" y="401815"/>
                </a:lnTo>
                <a:lnTo>
                  <a:pt x="1042650" y="401815"/>
                </a:lnTo>
                <a:lnTo>
                  <a:pt x="1034882" y="389115"/>
                </a:lnTo>
                <a:lnTo>
                  <a:pt x="1021247" y="389115"/>
                </a:lnTo>
                <a:lnTo>
                  <a:pt x="996330" y="376415"/>
                </a:lnTo>
                <a:lnTo>
                  <a:pt x="921453" y="376415"/>
                </a:lnTo>
                <a:lnTo>
                  <a:pt x="889808" y="363715"/>
                </a:lnTo>
                <a:lnTo>
                  <a:pt x="859464" y="351015"/>
                </a:lnTo>
                <a:lnTo>
                  <a:pt x="830102" y="338315"/>
                </a:lnTo>
                <a:lnTo>
                  <a:pt x="792143" y="325615"/>
                </a:lnTo>
                <a:lnTo>
                  <a:pt x="744221" y="312915"/>
                </a:lnTo>
                <a:lnTo>
                  <a:pt x="693033" y="300215"/>
                </a:lnTo>
                <a:lnTo>
                  <a:pt x="645273" y="287515"/>
                </a:lnTo>
                <a:lnTo>
                  <a:pt x="607637" y="274815"/>
                </a:lnTo>
                <a:lnTo>
                  <a:pt x="594370" y="262115"/>
                </a:lnTo>
                <a:lnTo>
                  <a:pt x="586002" y="249415"/>
                </a:lnTo>
                <a:lnTo>
                  <a:pt x="576872" y="224015"/>
                </a:lnTo>
                <a:lnTo>
                  <a:pt x="561320" y="211315"/>
                </a:lnTo>
                <a:lnTo>
                  <a:pt x="555568" y="211315"/>
                </a:lnTo>
                <a:lnTo>
                  <a:pt x="549796" y="198615"/>
                </a:lnTo>
                <a:lnTo>
                  <a:pt x="537025" y="198615"/>
                </a:lnTo>
                <a:lnTo>
                  <a:pt x="523328" y="185915"/>
                </a:lnTo>
                <a:lnTo>
                  <a:pt x="509237" y="185915"/>
                </a:lnTo>
                <a:lnTo>
                  <a:pt x="494641" y="173215"/>
                </a:lnTo>
                <a:lnTo>
                  <a:pt x="428211" y="173215"/>
                </a:lnTo>
                <a:lnTo>
                  <a:pt x="431391" y="160515"/>
                </a:lnTo>
                <a:lnTo>
                  <a:pt x="437523" y="135115"/>
                </a:lnTo>
                <a:lnTo>
                  <a:pt x="444813" y="122415"/>
                </a:lnTo>
                <a:lnTo>
                  <a:pt x="451465" y="109715"/>
                </a:lnTo>
                <a:lnTo>
                  <a:pt x="456410" y="97015"/>
                </a:lnTo>
                <a:close/>
              </a:path>
              <a:path w="1343660" h="1443354">
                <a:moveTo>
                  <a:pt x="1214976" y="732015"/>
                </a:moveTo>
                <a:lnTo>
                  <a:pt x="1184585" y="732015"/>
                </a:lnTo>
                <a:lnTo>
                  <a:pt x="1175604" y="744715"/>
                </a:lnTo>
                <a:lnTo>
                  <a:pt x="1162109" y="744715"/>
                </a:lnTo>
                <a:lnTo>
                  <a:pt x="1145359" y="782815"/>
                </a:lnTo>
                <a:lnTo>
                  <a:pt x="1113637" y="820915"/>
                </a:lnTo>
                <a:lnTo>
                  <a:pt x="1092002" y="833615"/>
                </a:lnTo>
                <a:lnTo>
                  <a:pt x="1218407" y="833615"/>
                </a:lnTo>
                <a:lnTo>
                  <a:pt x="1231490" y="795515"/>
                </a:lnTo>
                <a:lnTo>
                  <a:pt x="1234368" y="757415"/>
                </a:lnTo>
                <a:lnTo>
                  <a:pt x="1214976" y="732015"/>
                </a:lnTo>
                <a:close/>
              </a:path>
              <a:path w="1343660" h="1443354">
                <a:moveTo>
                  <a:pt x="1315012" y="592315"/>
                </a:moveTo>
                <a:lnTo>
                  <a:pt x="1289952" y="592315"/>
                </a:lnTo>
                <a:lnTo>
                  <a:pt x="1281959" y="605015"/>
                </a:lnTo>
                <a:lnTo>
                  <a:pt x="1273761" y="617715"/>
                </a:lnTo>
                <a:lnTo>
                  <a:pt x="1262195" y="630415"/>
                </a:lnTo>
                <a:lnTo>
                  <a:pt x="1242881" y="643115"/>
                </a:lnTo>
                <a:lnTo>
                  <a:pt x="1229576" y="668515"/>
                </a:lnTo>
                <a:lnTo>
                  <a:pt x="1227428" y="693915"/>
                </a:lnTo>
                <a:lnTo>
                  <a:pt x="1241582" y="719315"/>
                </a:lnTo>
                <a:lnTo>
                  <a:pt x="1252064" y="732015"/>
                </a:lnTo>
                <a:lnTo>
                  <a:pt x="1260226" y="719315"/>
                </a:lnTo>
                <a:lnTo>
                  <a:pt x="1266121" y="719315"/>
                </a:lnTo>
                <a:lnTo>
                  <a:pt x="1269802" y="706615"/>
                </a:lnTo>
                <a:lnTo>
                  <a:pt x="1271087" y="693915"/>
                </a:lnTo>
                <a:lnTo>
                  <a:pt x="1272116" y="681215"/>
                </a:lnTo>
                <a:lnTo>
                  <a:pt x="1276142" y="668515"/>
                </a:lnTo>
                <a:lnTo>
                  <a:pt x="1286413" y="668515"/>
                </a:lnTo>
                <a:lnTo>
                  <a:pt x="1293488" y="655815"/>
                </a:lnTo>
                <a:lnTo>
                  <a:pt x="1296526" y="655815"/>
                </a:lnTo>
                <a:lnTo>
                  <a:pt x="1296111" y="643115"/>
                </a:lnTo>
                <a:lnTo>
                  <a:pt x="1296419" y="643115"/>
                </a:lnTo>
                <a:lnTo>
                  <a:pt x="1300187" y="630415"/>
                </a:lnTo>
                <a:lnTo>
                  <a:pt x="1300347" y="630415"/>
                </a:lnTo>
                <a:lnTo>
                  <a:pt x="1299402" y="617715"/>
                </a:lnTo>
                <a:lnTo>
                  <a:pt x="1309680" y="617715"/>
                </a:lnTo>
                <a:lnTo>
                  <a:pt x="1315433" y="605015"/>
                </a:lnTo>
                <a:lnTo>
                  <a:pt x="1315012" y="592315"/>
                </a:lnTo>
                <a:close/>
              </a:path>
              <a:path w="1343660" h="1443354">
                <a:moveTo>
                  <a:pt x="494302" y="97015"/>
                </a:moveTo>
                <a:lnTo>
                  <a:pt x="477512" y="97015"/>
                </a:lnTo>
                <a:lnTo>
                  <a:pt x="473004" y="109715"/>
                </a:lnTo>
                <a:lnTo>
                  <a:pt x="464050" y="109715"/>
                </a:lnTo>
                <a:lnTo>
                  <a:pt x="463365" y="122415"/>
                </a:lnTo>
                <a:lnTo>
                  <a:pt x="485782" y="122415"/>
                </a:lnTo>
                <a:lnTo>
                  <a:pt x="492625" y="109715"/>
                </a:lnTo>
                <a:lnTo>
                  <a:pt x="494302" y="97015"/>
                </a:lnTo>
                <a:close/>
              </a:path>
              <a:path w="1343660" h="1443354">
                <a:moveTo>
                  <a:pt x="444451" y="58915"/>
                </a:moveTo>
                <a:lnTo>
                  <a:pt x="424604" y="71615"/>
                </a:lnTo>
                <a:lnTo>
                  <a:pt x="405252" y="84315"/>
                </a:lnTo>
                <a:lnTo>
                  <a:pt x="386898" y="97015"/>
                </a:lnTo>
                <a:lnTo>
                  <a:pt x="462779" y="97015"/>
                </a:lnTo>
                <a:lnTo>
                  <a:pt x="466697" y="84315"/>
                </a:lnTo>
                <a:lnTo>
                  <a:pt x="464292" y="71615"/>
                </a:lnTo>
                <a:lnTo>
                  <a:pt x="444451" y="58915"/>
                </a:lnTo>
                <a:close/>
              </a:path>
              <a:path w="1343660" h="1443354">
                <a:moveTo>
                  <a:pt x="519346" y="71615"/>
                </a:moveTo>
                <a:lnTo>
                  <a:pt x="512933" y="84315"/>
                </a:lnTo>
                <a:lnTo>
                  <a:pt x="493248" y="84315"/>
                </a:lnTo>
                <a:lnTo>
                  <a:pt x="487957" y="97015"/>
                </a:lnTo>
                <a:lnTo>
                  <a:pt x="515333" y="97015"/>
                </a:lnTo>
                <a:lnTo>
                  <a:pt x="524706" y="84315"/>
                </a:lnTo>
                <a:lnTo>
                  <a:pt x="519346" y="71615"/>
                </a:lnTo>
                <a:close/>
              </a:path>
              <a:path w="1343660" h="1443354">
                <a:moveTo>
                  <a:pt x="482732" y="58915"/>
                </a:moveTo>
                <a:lnTo>
                  <a:pt x="467098" y="58915"/>
                </a:lnTo>
                <a:lnTo>
                  <a:pt x="473512" y="71615"/>
                </a:lnTo>
                <a:lnTo>
                  <a:pt x="482503" y="71615"/>
                </a:lnTo>
                <a:lnTo>
                  <a:pt x="482732" y="58915"/>
                </a:lnTo>
                <a:close/>
              </a:path>
              <a:path w="1343660" h="1443354">
                <a:moveTo>
                  <a:pt x="532440" y="58915"/>
                </a:moveTo>
                <a:lnTo>
                  <a:pt x="491165" y="58915"/>
                </a:lnTo>
                <a:lnTo>
                  <a:pt x="496600" y="71615"/>
                </a:lnTo>
                <a:lnTo>
                  <a:pt x="528706" y="71615"/>
                </a:lnTo>
                <a:lnTo>
                  <a:pt x="532440" y="58915"/>
                </a:lnTo>
                <a:close/>
              </a:path>
              <a:path w="1343660" h="1443354">
                <a:moveTo>
                  <a:pt x="481538" y="46215"/>
                </a:moveTo>
                <a:lnTo>
                  <a:pt x="461980" y="46215"/>
                </a:lnTo>
                <a:lnTo>
                  <a:pt x="463923" y="58915"/>
                </a:lnTo>
                <a:lnTo>
                  <a:pt x="482338" y="58915"/>
                </a:lnTo>
                <a:lnTo>
                  <a:pt x="481538" y="46215"/>
                </a:lnTo>
                <a:close/>
              </a:path>
              <a:path w="1343660" h="1443354">
                <a:moveTo>
                  <a:pt x="536859" y="46215"/>
                </a:moveTo>
                <a:lnTo>
                  <a:pt x="507357" y="46215"/>
                </a:lnTo>
                <a:lnTo>
                  <a:pt x="497655" y="58915"/>
                </a:lnTo>
                <a:lnTo>
                  <a:pt x="536402" y="58915"/>
                </a:lnTo>
                <a:lnTo>
                  <a:pt x="536859" y="46215"/>
                </a:lnTo>
                <a:close/>
              </a:path>
              <a:path w="1343660" h="1443354">
                <a:moveTo>
                  <a:pt x="553242" y="0"/>
                </a:moveTo>
                <a:lnTo>
                  <a:pt x="548226" y="787"/>
                </a:lnTo>
                <a:lnTo>
                  <a:pt x="542308" y="6489"/>
                </a:lnTo>
                <a:lnTo>
                  <a:pt x="541914" y="10058"/>
                </a:lnTo>
                <a:lnTo>
                  <a:pt x="541830" y="13347"/>
                </a:lnTo>
                <a:lnTo>
                  <a:pt x="541736" y="16637"/>
                </a:lnTo>
                <a:lnTo>
                  <a:pt x="540911" y="20040"/>
                </a:lnTo>
                <a:lnTo>
                  <a:pt x="541112" y="22364"/>
                </a:lnTo>
                <a:lnTo>
                  <a:pt x="541232" y="23749"/>
                </a:lnTo>
                <a:lnTo>
                  <a:pt x="541341" y="25006"/>
                </a:lnTo>
                <a:lnTo>
                  <a:pt x="541457" y="26352"/>
                </a:lnTo>
                <a:lnTo>
                  <a:pt x="541558" y="27520"/>
                </a:lnTo>
                <a:lnTo>
                  <a:pt x="544797" y="28803"/>
                </a:lnTo>
                <a:lnTo>
                  <a:pt x="550677" y="26352"/>
                </a:lnTo>
                <a:lnTo>
                  <a:pt x="551630" y="25006"/>
                </a:lnTo>
                <a:lnTo>
                  <a:pt x="553192" y="23749"/>
                </a:lnTo>
                <a:lnTo>
                  <a:pt x="553636" y="23418"/>
                </a:lnTo>
                <a:lnTo>
                  <a:pt x="554106" y="23164"/>
                </a:lnTo>
                <a:lnTo>
                  <a:pt x="556113" y="22364"/>
                </a:lnTo>
                <a:lnTo>
                  <a:pt x="557568" y="22364"/>
                </a:lnTo>
                <a:lnTo>
                  <a:pt x="564558" y="19100"/>
                </a:lnTo>
                <a:lnTo>
                  <a:pt x="566093" y="13538"/>
                </a:lnTo>
                <a:lnTo>
                  <a:pt x="566146" y="13347"/>
                </a:lnTo>
                <a:lnTo>
                  <a:pt x="564520" y="3263"/>
                </a:lnTo>
                <a:lnTo>
                  <a:pt x="562094" y="1435"/>
                </a:lnTo>
                <a:lnTo>
                  <a:pt x="553242" y="0"/>
                </a:lnTo>
                <a:close/>
              </a:path>
              <a:path w="1343660" h="1443354">
                <a:moveTo>
                  <a:pt x="1321515" y="548011"/>
                </a:moveTo>
                <a:lnTo>
                  <a:pt x="1316229" y="553675"/>
                </a:lnTo>
                <a:lnTo>
                  <a:pt x="1316119" y="566216"/>
                </a:lnTo>
                <a:lnTo>
                  <a:pt x="1323724" y="574370"/>
                </a:lnTo>
                <a:lnTo>
                  <a:pt x="1335474" y="571957"/>
                </a:lnTo>
                <a:lnTo>
                  <a:pt x="1343422" y="563466"/>
                </a:lnTo>
                <a:lnTo>
                  <a:pt x="1339734" y="553675"/>
                </a:lnTo>
                <a:lnTo>
                  <a:pt x="1339626" y="553389"/>
                </a:lnTo>
                <a:lnTo>
                  <a:pt x="1329979" y="548243"/>
                </a:lnTo>
                <a:lnTo>
                  <a:pt x="1321515" y="548011"/>
                </a:lnTo>
                <a:close/>
              </a:path>
            </a:pathLst>
          </a:custGeom>
          <a:solidFill>
            <a:srgbClr val="6022A6"/>
          </a:solidFill>
        </p:spPr>
        <p:txBody>
          <a:bodyPr wrap="square" lIns="0" tIns="0" rIns="0" bIns="0" rtlCol="0"/>
          <a:lstStyle/>
          <a:p>
            <a:endParaRPr/>
          </a:p>
        </p:txBody>
      </p:sp>
      <p:sp>
        <p:nvSpPr>
          <p:cNvPr id="29" name="object 29"/>
          <p:cNvSpPr txBox="1"/>
          <p:nvPr/>
        </p:nvSpPr>
        <p:spPr>
          <a:xfrm>
            <a:off x="803681" y="9456331"/>
            <a:ext cx="182880" cy="203200"/>
          </a:xfrm>
          <a:prstGeom prst="rect">
            <a:avLst/>
          </a:prstGeom>
        </p:spPr>
        <p:txBody>
          <a:bodyPr vert="horz" wrap="square" lIns="0" tIns="14605" rIns="0" bIns="0" rtlCol="0">
            <a:spAutoFit/>
          </a:bodyPr>
          <a:lstStyle/>
          <a:p>
            <a:pPr marL="12700">
              <a:lnSpc>
                <a:spcPct val="100000"/>
              </a:lnSpc>
              <a:spcBef>
                <a:spcPts val="115"/>
              </a:spcBef>
            </a:pPr>
            <a:r>
              <a:rPr sz="1150" b="1" spc="-25">
                <a:solidFill>
                  <a:srgbClr val="FFFFFF"/>
                </a:solidFill>
                <a:latin typeface="Source Sans Pro SemiBold"/>
                <a:cs typeface="Source Sans Pro SemiBold"/>
              </a:rPr>
              <a:t>WI</a:t>
            </a:r>
            <a:endParaRPr sz="1150">
              <a:latin typeface="Source Sans Pro SemiBold"/>
              <a:cs typeface="Source Sans Pro SemiBold"/>
            </a:endParaRPr>
          </a:p>
        </p:txBody>
      </p:sp>
      <p:sp>
        <p:nvSpPr>
          <p:cNvPr id="30" name="object 30"/>
          <p:cNvSpPr txBox="1"/>
          <p:nvPr/>
        </p:nvSpPr>
        <p:spPr>
          <a:xfrm>
            <a:off x="338300" y="10375900"/>
            <a:ext cx="3131820" cy="246221"/>
          </a:xfrm>
          <a:prstGeom prst="rect">
            <a:avLst/>
          </a:prstGeom>
        </p:spPr>
        <p:txBody>
          <a:bodyPr vert="horz" wrap="square" lIns="0" tIns="35560" rIns="0" bIns="0" rtlCol="0" anchor="t">
            <a:spAutoFit/>
          </a:bodyPr>
          <a:lstStyle/>
          <a:p>
            <a:pPr marL="12700">
              <a:spcBef>
                <a:spcPts val="280"/>
              </a:spcBef>
            </a:pPr>
            <a:r>
              <a:rPr lang="en-US" sz="600" b="1" spc="-45" dirty="0">
                <a:solidFill>
                  <a:srgbClr val="231F20"/>
                </a:solidFill>
                <a:latin typeface="Arial"/>
                <a:cs typeface="Arial"/>
              </a:rPr>
              <a:t>June </a:t>
            </a:r>
            <a:r>
              <a:rPr sz="600" b="1" spc="-20" dirty="0">
                <a:solidFill>
                  <a:srgbClr val="231F20"/>
                </a:solidFill>
                <a:latin typeface="Arial"/>
                <a:cs typeface="Arial"/>
              </a:rPr>
              <a:t>2025</a:t>
            </a:r>
            <a:endParaRPr lang="en-US" sz="600" dirty="0">
              <a:latin typeface="Arial"/>
              <a:cs typeface="Arial"/>
            </a:endParaRPr>
          </a:p>
          <a:p>
            <a:pPr marL="12700">
              <a:lnSpc>
                <a:spcPct val="100000"/>
              </a:lnSpc>
              <a:spcBef>
                <a:spcPts val="180"/>
              </a:spcBef>
            </a:pPr>
            <a:r>
              <a:rPr sz="600" dirty="0">
                <a:solidFill>
                  <a:srgbClr val="231F20"/>
                </a:solidFill>
                <a:latin typeface="Arial"/>
                <a:cs typeface="Arial"/>
              </a:rPr>
              <a:t>©</a:t>
            </a:r>
            <a:r>
              <a:rPr sz="600" spc="-25" dirty="0">
                <a:solidFill>
                  <a:srgbClr val="231F20"/>
                </a:solidFill>
                <a:latin typeface="Arial"/>
                <a:cs typeface="Arial"/>
              </a:rPr>
              <a:t> </a:t>
            </a:r>
            <a:r>
              <a:rPr sz="600" spc="-55" dirty="0">
                <a:solidFill>
                  <a:srgbClr val="231F20"/>
                </a:solidFill>
                <a:latin typeface="Arial"/>
                <a:cs typeface="Arial"/>
              </a:rPr>
              <a:t>2025</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40" dirty="0">
                <a:solidFill>
                  <a:srgbClr val="231F20"/>
                </a:solidFill>
                <a:latin typeface="Arial"/>
                <a:cs typeface="Arial"/>
              </a:rPr>
              <a:t>HealthCare.</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30" dirty="0">
                <a:solidFill>
                  <a:srgbClr val="231F20"/>
                </a:solidFill>
                <a:latin typeface="Arial"/>
                <a:cs typeface="Arial"/>
              </a:rPr>
              <a:t>is</a:t>
            </a:r>
            <a:r>
              <a:rPr sz="600" spc="-25" dirty="0">
                <a:solidFill>
                  <a:srgbClr val="231F20"/>
                </a:solidFill>
                <a:latin typeface="Arial"/>
                <a:cs typeface="Arial"/>
              </a:rPr>
              <a:t> </a:t>
            </a:r>
            <a:r>
              <a:rPr sz="600" spc="-45" dirty="0">
                <a:solidFill>
                  <a:srgbClr val="231F20"/>
                </a:solidFill>
                <a:latin typeface="Arial"/>
                <a:cs typeface="Arial"/>
              </a:rPr>
              <a:t>a</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of</a:t>
            </a:r>
            <a:r>
              <a:rPr sz="600" spc="-25" dirty="0">
                <a:solidFill>
                  <a:srgbClr val="231F20"/>
                </a:solidFill>
                <a:latin typeface="Arial"/>
                <a:cs typeface="Arial"/>
              </a:rPr>
              <a:t> </a:t>
            </a:r>
            <a:r>
              <a:rPr sz="600" spc="-50" dirty="0">
                <a:solidFill>
                  <a:srgbClr val="231F20"/>
                </a:solidFill>
                <a:latin typeface="Arial"/>
                <a:cs typeface="Arial"/>
              </a:rPr>
              <a:t>General</a:t>
            </a:r>
            <a:r>
              <a:rPr sz="600" spc="-25" dirty="0">
                <a:solidFill>
                  <a:srgbClr val="231F20"/>
                </a:solidFill>
                <a:latin typeface="Arial"/>
                <a:cs typeface="Arial"/>
              </a:rPr>
              <a:t> </a:t>
            </a:r>
            <a:r>
              <a:rPr sz="600" spc="-30" dirty="0">
                <a:solidFill>
                  <a:srgbClr val="231F20"/>
                </a:solidFill>
                <a:latin typeface="Arial"/>
                <a:cs typeface="Arial"/>
              </a:rPr>
              <a:t>Electric</a:t>
            </a:r>
            <a:r>
              <a:rPr sz="600" spc="-25" dirty="0">
                <a:solidFill>
                  <a:srgbClr val="231F20"/>
                </a:solidFill>
                <a:latin typeface="Arial"/>
                <a:cs typeface="Arial"/>
              </a:rPr>
              <a:t> </a:t>
            </a:r>
            <a:r>
              <a:rPr sz="600" spc="-45" dirty="0">
                <a:solidFill>
                  <a:srgbClr val="231F20"/>
                </a:solidFill>
                <a:latin typeface="Arial"/>
                <a:cs typeface="Arial"/>
              </a:rPr>
              <a:t>Company</a:t>
            </a:r>
            <a:r>
              <a:rPr sz="600" spc="-25" dirty="0">
                <a:solidFill>
                  <a:srgbClr val="231F20"/>
                </a:solidFill>
                <a:latin typeface="Arial"/>
                <a:cs typeface="Arial"/>
              </a:rPr>
              <a:t> </a:t>
            </a:r>
            <a:r>
              <a:rPr sz="600" spc="-40" dirty="0">
                <a:solidFill>
                  <a:srgbClr val="231F20"/>
                </a:solidFill>
                <a:latin typeface="Arial"/>
                <a:cs typeface="Arial"/>
              </a:rPr>
              <a:t>used</a:t>
            </a:r>
            <a:r>
              <a:rPr sz="600" spc="-25" dirty="0">
                <a:solidFill>
                  <a:srgbClr val="231F20"/>
                </a:solidFill>
                <a:latin typeface="Arial"/>
                <a:cs typeface="Arial"/>
              </a:rPr>
              <a:t> </a:t>
            </a:r>
            <a:r>
              <a:rPr sz="600" spc="-30" dirty="0">
                <a:solidFill>
                  <a:srgbClr val="231F20"/>
                </a:solidFill>
                <a:latin typeface="Arial"/>
                <a:cs typeface="Arial"/>
              </a:rPr>
              <a:t>under</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license.</a:t>
            </a:r>
            <a:endParaRPr sz="600" dirty="0">
              <a:latin typeface="Arial"/>
              <a:cs typeface="Arial"/>
            </a:endParaRPr>
          </a:p>
        </p:txBody>
      </p:sp>
      <p:sp>
        <p:nvSpPr>
          <p:cNvPr id="41" name="object 41"/>
          <p:cNvSpPr/>
          <p:nvPr/>
        </p:nvSpPr>
        <p:spPr>
          <a:xfrm>
            <a:off x="425450" y="4841235"/>
            <a:ext cx="302260" cy="292735"/>
          </a:xfrm>
          <a:custGeom>
            <a:avLst/>
            <a:gdLst/>
            <a:ahLst/>
            <a:cxnLst/>
            <a:rect l="l" t="t" r="r" b="b"/>
            <a:pathLst>
              <a:path w="302259" h="292735">
                <a:moveTo>
                  <a:pt x="282448" y="60083"/>
                </a:moveTo>
                <a:lnTo>
                  <a:pt x="19824" y="60083"/>
                </a:lnTo>
                <a:lnTo>
                  <a:pt x="12119" y="61645"/>
                </a:lnTo>
                <a:lnTo>
                  <a:pt x="5816" y="65900"/>
                </a:lnTo>
                <a:lnTo>
                  <a:pt x="1561" y="72203"/>
                </a:lnTo>
                <a:lnTo>
                  <a:pt x="0" y="79908"/>
                </a:lnTo>
                <a:lnTo>
                  <a:pt x="2" y="260464"/>
                </a:lnTo>
                <a:lnTo>
                  <a:pt x="2526" y="272929"/>
                </a:lnTo>
                <a:lnTo>
                  <a:pt x="9413" y="283132"/>
                </a:lnTo>
                <a:lnTo>
                  <a:pt x="19620" y="290017"/>
                </a:lnTo>
                <a:lnTo>
                  <a:pt x="32105" y="292544"/>
                </a:lnTo>
                <a:lnTo>
                  <a:pt x="270154" y="292544"/>
                </a:lnTo>
                <a:lnTo>
                  <a:pt x="282639" y="290017"/>
                </a:lnTo>
                <a:lnTo>
                  <a:pt x="292846" y="283132"/>
                </a:lnTo>
                <a:lnTo>
                  <a:pt x="294122" y="281241"/>
                </a:lnTo>
                <a:lnTo>
                  <a:pt x="32118" y="281241"/>
                </a:lnTo>
                <a:lnTo>
                  <a:pt x="24042" y="279607"/>
                </a:lnTo>
                <a:lnTo>
                  <a:pt x="17436" y="275153"/>
                </a:lnTo>
                <a:lnTo>
                  <a:pt x="12978" y="268548"/>
                </a:lnTo>
                <a:lnTo>
                  <a:pt x="11341" y="260464"/>
                </a:lnTo>
                <a:lnTo>
                  <a:pt x="11341" y="149885"/>
                </a:lnTo>
                <a:lnTo>
                  <a:pt x="26805" y="149885"/>
                </a:lnTo>
                <a:lnTo>
                  <a:pt x="25139" y="148761"/>
                </a:lnTo>
                <a:lnTo>
                  <a:pt x="15044" y="133799"/>
                </a:lnTo>
                <a:lnTo>
                  <a:pt x="11341" y="115493"/>
                </a:lnTo>
                <a:lnTo>
                  <a:pt x="11315" y="75222"/>
                </a:lnTo>
                <a:lnTo>
                  <a:pt x="15125" y="71412"/>
                </a:lnTo>
                <a:lnTo>
                  <a:pt x="300179" y="71412"/>
                </a:lnTo>
                <a:lnTo>
                  <a:pt x="296460" y="65900"/>
                </a:lnTo>
                <a:lnTo>
                  <a:pt x="290158" y="61645"/>
                </a:lnTo>
                <a:lnTo>
                  <a:pt x="282448" y="60083"/>
                </a:lnTo>
                <a:close/>
              </a:path>
              <a:path w="302259" h="292735">
                <a:moveTo>
                  <a:pt x="302260" y="149885"/>
                </a:moveTo>
                <a:lnTo>
                  <a:pt x="290957" y="149885"/>
                </a:lnTo>
                <a:lnTo>
                  <a:pt x="290957" y="260464"/>
                </a:lnTo>
                <a:lnTo>
                  <a:pt x="289319" y="268548"/>
                </a:lnTo>
                <a:lnTo>
                  <a:pt x="284859" y="275153"/>
                </a:lnTo>
                <a:lnTo>
                  <a:pt x="278253" y="279607"/>
                </a:lnTo>
                <a:lnTo>
                  <a:pt x="270179" y="281241"/>
                </a:lnTo>
                <a:lnTo>
                  <a:pt x="294122" y="281241"/>
                </a:lnTo>
                <a:lnTo>
                  <a:pt x="299733" y="272929"/>
                </a:lnTo>
                <a:lnTo>
                  <a:pt x="302257" y="260464"/>
                </a:lnTo>
                <a:lnTo>
                  <a:pt x="302260" y="149885"/>
                </a:lnTo>
                <a:close/>
              </a:path>
              <a:path w="302259" h="292735">
                <a:moveTo>
                  <a:pt x="26805" y="149885"/>
                </a:moveTo>
                <a:lnTo>
                  <a:pt x="11341" y="149885"/>
                </a:lnTo>
                <a:lnTo>
                  <a:pt x="20477" y="159765"/>
                </a:lnTo>
                <a:lnTo>
                  <a:pt x="31636" y="167335"/>
                </a:lnTo>
                <a:lnTo>
                  <a:pt x="44422" y="172181"/>
                </a:lnTo>
                <a:lnTo>
                  <a:pt x="58407" y="173888"/>
                </a:lnTo>
                <a:lnTo>
                  <a:pt x="130238" y="173888"/>
                </a:lnTo>
                <a:lnTo>
                  <a:pt x="130238" y="189433"/>
                </a:lnTo>
                <a:lnTo>
                  <a:pt x="137934" y="197129"/>
                </a:lnTo>
                <a:lnTo>
                  <a:pt x="164363" y="197129"/>
                </a:lnTo>
                <a:lnTo>
                  <a:pt x="172059" y="189433"/>
                </a:lnTo>
                <a:lnTo>
                  <a:pt x="172059" y="185826"/>
                </a:lnTo>
                <a:lnTo>
                  <a:pt x="144170" y="185826"/>
                </a:lnTo>
                <a:lnTo>
                  <a:pt x="141541" y="183197"/>
                </a:lnTo>
                <a:lnTo>
                  <a:pt x="141541" y="162559"/>
                </a:lnTo>
                <a:lnTo>
                  <a:pt x="58407" y="162559"/>
                </a:lnTo>
                <a:lnTo>
                  <a:pt x="40101" y="158856"/>
                </a:lnTo>
                <a:lnTo>
                  <a:pt x="26805" y="149885"/>
                </a:lnTo>
                <a:close/>
              </a:path>
              <a:path w="302259" h="292735">
                <a:moveTo>
                  <a:pt x="172059" y="150647"/>
                </a:moveTo>
                <a:lnTo>
                  <a:pt x="158127" y="150647"/>
                </a:lnTo>
                <a:lnTo>
                  <a:pt x="160756" y="153263"/>
                </a:lnTo>
                <a:lnTo>
                  <a:pt x="160756" y="183197"/>
                </a:lnTo>
                <a:lnTo>
                  <a:pt x="158127" y="185826"/>
                </a:lnTo>
                <a:lnTo>
                  <a:pt x="172059" y="185826"/>
                </a:lnTo>
                <a:lnTo>
                  <a:pt x="172059" y="173888"/>
                </a:lnTo>
                <a:lnTo>
                  <a:pt x="243890" y="173888"/>
                </a:lnTo>
                <a:lnTo>
                  <a:pt x="257904" y="172181"/>
                </a:lnTo>
                <a:lnTo>
                  <a:pt x="270686" y="167335"/>
                </a:lnTo>
                <a:lnTo>
                  <a:pt x="277719" y="162559"/>
                </a:lnTo>
                <a:lnTo>
                  <a:pt x="172059" y="162559"/>
                </a:lnTo>
                <a:lnTo>
                  <a:pt x="172059" y="150647"/>
                </a:lnTo>
                <a:close/>
              </a:path>
              <a:path w="302259" h="292735">
                <a:moveTo>
                  <a:pt x="164363" y="139331"/>
                </a:moveTo>
                <a:lnTo>
                  <a:pt x="137934" y="139331"/>
                </a:lnTo>
                <a:lnTo>
                  <a:pt x="130238" y="147015"/>
                </a:lnTo>
                <a:lnTo>
                  <a:pt x="130238" y="162559"/>
                </a:lnTo>
                <a:lnTo>
                  <a:pt x="141541" y="162559"/>
                </a:lnTo>
                <a:lnTo>
                  <a:pt x="141541" y="153263"/>
                </a:lnTo>
                <a:lnTo>
                  <a:pt x="144170" y="150647"/>
                </a:lnTo>
                <a:lnTo>
                  <a:pt x="172059" y="150647"/>
                </a:lnTo>
                <a:lnTo>
                  <a:pt x="172059" y="147015"/>
                </a:lnTo>
                <a:lnTo>
                  <a:pt x="164363" y="139331"/>
                </a:lnTo>
                <a:close/>
              </a:path>
              <a:path w="302259" h="292735">
                <a:moveTo>
                  <a:pt x="300179" y="71412"/>
                </a:moveTo>
                <a:lnTo>
                  <a:pt x="287147" y="71412"/>
                </a:lnTo>
                <a:lnTo>
                  <a:pt x="290957" y="75222"/>
                </a:lnTo>
                <a:lnTo>
                  <a:pt x="290957" y="115493"/>
                </a:lnTo>
                <a:lnTo>
                  <a:pt x="287251" y="133799"/>
                </a:lnTo>
                <a:lnTo>
                  <a:pt x="277153" y="148761"/>
                </a:lnTo>
                <a:lnTo>
                  <a:pt x="262190" y="158856"/>
                </a:lnTo>
                <a:lnTo>
                  <a:pt x="243890" y="162559"/>
                </a:lnTo>
                <a:lnTo>
                  <a:pt x="277719" y="162559"/>
                </a:lnTo>
                <a:lnTo>
                  <a:pt x="281836" y="159765"/>
                </a:lnTo>
                <a:lnTo>
                  <a:pt x="290957" y="149885"/>
                </a:lnTo>
                <a:lnTo>
                  <a:pt x="302260" y="149885"/>
                </a:lnTo>
                <a:lnTo>
                  <a:pt x="302260" y="79908"/>
                </a:lnTo>
                <a:lnTo>
                  <a:pt x="300712" y="72203"/>
                </a:lnTo>
                <a:lnTo>
                  <a:pt x="300179" y="71412"/>
                </a:lnTo>
                <a:close/>
              </a:path>
              <a:path w="302259" h="292735">
                <a:moveTo>
                  <a:pt x="178866" y="0"/>
                </a:moveTo>
                <a:lnTo>
                  <a:pt x="123355" y="0"/>
                </a:lnTo>
                <a:lnTo>
                  <a:pt x="106489" y="3413"/>
                </a:lnTo>
                <a:lnTo>
                  <a:pt x="92702" y="12717"/>
                </a:lnTo>
                <a:lnTo>
                  <a:pt x="83398" y="26505"/>
                </a:lnTo>
                <a:lnTo>
                  <a:pt x="79984" y="43383"/>
                </a:lnTo>
                <a:lnTo>
                  <a:pt x="79984" y="60083"/>
                </a:lnTo>
                <a:lnTo>
                  <a:pt x="91300" y="60083"/>
                </a:lnTo>
                <a:lnTo>
                  <a:pt x="91300" y="43383"/>
                </a:lnTo>
                <a:lnTo>
                  <a:pt x="93824" y="30907"/>
                </a:lnTo>
                <a:lnTo>
                  <a:pt x="100704" y="20708"/>
                </a:lnTo>
                <a:lnTo>
                  <a:pt x="110899" y="13827"/>
                </a:lnTo>
                <a:lnTo>
                  <a:pt x="123367" y="11302"/>
                </a:lnTo>
                <a:lnTo>
                  <a:pt x="207460" y="11302"/>
                </a:lnTo>
                <a:lnTo>
                  <a:pt x="195756" y="3413"/>
                </a:lnTo>
                <a:lnTo>
                  <a:pt x="178866" y="0"/>
                </a:lnTo>
                <a:close/>
              </a:path>
              <a:path w="302259" h="292735">
                <a:moveTo>
                  <a:pt x="178879" y="22631"/>
                </a:moveTo>
                <a:lnTo>
                  <a:pt x="123367" y="22631"/>
                </a:lnTo>
                <a:lnTo>
                  <a:pt x="115299" y="24264"/>
                </a:lnTo>
                <a:lnTo>
                  <a:pt x="108707" y="28716"/>
                </a:lnTo>
                <a:lnTo>
                  <a:pt x="104260" y="35313"/>
                </a:lnTo>
                <a:lnTo>
                  <a:pt x="102628" y="43383"/>
                </a:lnTo>
                <a:lnTo>
                  <a:pt x="102628" y="60083"/>
                </a:lnTo>
                <a:lnTo>
                  <a:pt x="113931" y="60083"/>
                </a:lnTo>
                <a:lnTo>
                  <a:pt x="113931" y="38176"/>
                </a:lnTo>
                <a:lnTo>
                  <a:pt x="118160" y="33934"/>
                </a:lnTo>
                <a:lnTo>
                  <a:pt x="197102" y="33934"/>
                </a:lnTo>
                <a:lnTo>
                  <a:pt x="193573" y="28716"/>
                </a:lnTo>
                <a:lnTo>
                  <a:pt x="186963" y="24264"/>
                </a:lnTo>
                <a:lnTo>
                  <a:pt x="178879" y="22631"/>
                </a:lnTo>
                <a:close/>
              </a:path>
              <a:path w="302259" h="292735">
                <a:moveTo>
                  <a:pt x="197102" y="33934"/>
                </a:moveTo>
                <a:lnTo>
                  <a:pt x="184099" y="33934"/>
                </a:lnTo>
                <a:lnTo>
                  <a:pt x="188353" y="38176"/>
                </a:lnTo>
                <a:lnTo>
                  <a:pt x="188353" y="60083"/>
                </a:lnTo>
                <a:lnTo>
                  <a:pt x="199669" y="60083"/>
                </a:lnTo>
                <a:lnTo>
                  <a:pt x="199669" y="43383"/>
                </a:lnTo>
                <a:lnTo>
                  <a:pt x="198032" y="35313"/>
                </a:lnTo>
                <a:lnTo>
                  <a:pt x="197102" y="33934"/>
                </a:lnTo>
                <a:close/>
              </a:path>
              <a:path w="302259" h="292735">
                <a:moveTo>
                  <a:pt x="207460" y="11302"/>
                </a:moveTo>
                <a:lnTo>
                  <a:pt x="178879" y="11302"/>
                </a:lnTo>
                <a:lnTo>
                  <a:pt x="191364" y="13827"/>
                </a:lnTo>
                <a:lnTo>
                  <a:pt x="201571" y="20708"/>
                </a:lnTo>
                <a:lnTo>
                  <a:pt x="208458" y="30907"/>
                </a:lnTo>
                <a:lnTo>
                  <a:pt x="210985" y="43383"/>
                </a:lnTo>
                <a:lnTo>
                  <a:pt x="210985" y="60083"/>
                </a:lnTo>
                <a:lnTo>
                  <a:pt x="222288" y="60083"/>
                </a:lnTo>
                <a:lnTo>
                  <a:pt x="222288" y="43383"/>
                </a:lnTo>
                <a:lnTo>
                  <a:pt x="218871" y="26505"/>
                </a:lnTo>
                <a:lnTo>
                  <a:pt x="209559" y="12717"/>
                </a:lnTo>
                <a:lnTo>
                  <a:pt x="207460" y="11302"/>
                </a:lnTo>
                <a:close/>
              </a:path>
            </a:pathLst>
          </a:custGeom>
          <a:solidFill>
            <a:schemeClr val="accent1"/>
          </a:solidFill>
          <a:ln w="3175">
            <a:solidFill>
              <a:srgbClr val="6022A6"/>
            </a:solidFill>
          </a:ln>
        </p:spPr>
        <p:txBody>
          <a:bodyPr wrap="square" lIns="0" tIns="0" rIns="0" bIns="0" rtlCol="0"/>
          <a:lstStyle/>
          <a:p>
            <a:endParaRPr dirty="0"/>
          </a:p>
        </p:txBody>
      </p:sp>
      <p:sp>
        <p:nvSpPr>
          <p:cNvPr id="45" name="object 13">
            <a:extLst>
              <a:ext uri="{FF2B5EF4-FFF2-40B4-BE49-F238E27FC236}">
                <a16:creationId xmlns:a16="http://schemas.microsoft.com/office/drawing/2014/main" id="{CC92BE2A-FD36-0C35-E050-BCFF376D1897}"/>
              </a:ext>
            </a:extLst>
          </p:cNvPr>
          <p:cNvSpPr txBox="1"/>
          <p:nvPr/>
        </p:nvSpPr>
        <p:spPr>
          <a:xfrm>
            <a:off x="2994063" y="4737100"/>
            <a:ext cx="1864360" cy="512961"/>
          </a:xfrm>
          <a:prstGeom prst="rect">
            <a:avLst/>
          </a:prstGeom>
        </p:spPr>
        <p:txBody>
          <a:bodyPr vert="horz" wrap="square" lIns="0" tIns="12700" rIns="0" bIns="0" rtlCol="0" anchor="t">
            <a:spAutoFit/>
          </a:bodyPr>
          <a:lstStyle/>
          <a:p>
            <a:pPr marL="12700" marR="127000" algn="l">
              <a:lnSpc>
                <a:spcPts val="1300"/>
              </a:lnSpc>
            </a:pPr>
            <a:r>
              <a:rPr lang="en-US" sz="2150" b="1" spc="-30" dirty="0">
                <a:solidFill>
                  <a:schemeClr val="tx1"/>
                </a:solidFill>
                <a:latin typeface="Source Sans Pro SemiBold"/>
                <a:cs typeface="Source Sans Pro SemiBold"/>
              </a:rPr>
              <a:t>2</a:t>
            </a:r>
            <a:r>
              <a:rPr lang="en-US" sz="2150" b="1" spc="-30" baseline="30000" dirty="0">
                <a:solidFill>
                  <a:schemeClr val="tx1"/>
                </a:solidFill>
                <a:latin typeface="Source Sans Pro SemiBold"/>
                <a:cs typeface="Source Sans Pro SemiBold"/>
              </a:rPr>
              <a:t>nd</a:t>
            </a:r>
            <a:r>
              <a:rPr lang="en-US" sz="2150" b="1" spc="-30" dirty="0">
                <a:solidFill>
                  <a:schemeClr val="tx1"/>
                </a:solidFill>
                <a:latin typeface="Source Sans Pro SemiBold"/>
                <a:cs typeface="Source Sans Pro SemiBold"/>
              </a:rPr>
              <a:t> </a:t>
            </a:r>
            <a:r>
              <a:rPr lang="en-US" sz="2400" b="1" spc="-30" dirty="0">
                <a:solidFill>
                  <a:schemeClr val="tx1"/>
                </a:solidFill>
                <a:latin typeface="Source Sans Pro SemiBold"/>
                <a:cs typeface="Source Sans Pro SemiBold"/>
              </a:rPr>
              <a:t>LARGEST </a:t>
            </a:r>
            <a:r>
              <a:rPr lang="en-US" sz="1100" spc="-30" dirty="0">
                <a:solidFill>
                  <a:schemeClr val="tx1"/>
                </a:solidFill>
                <a:latin typeface="Source Sans Pro"/>
                <a:ea typeface="Source Sans Pro"/>
                <a:cs typeface="Source Sans Pro SemiBold"/>
              </a:rPr>
              <a:t>Manufacturing employer in Wisconsin</a:t>
            </a:r>
            <a:endParaRPr sz="1100" dirty="0">
              <a:solidFill>
                <a:schemeClr val="tx1"/>
              </a:solidFill>
              <a:latin typeface="Source Sans Pro"/>
              <a:ea typeface="Source Sans Pro"/>
              <a:cs typeface="Source Sans Pro SemiBold"/>
            </a:endParaRPr>
          </a:p>
        </p:txBody>
      </p:sp>
      <p:sp>
        <p:nvSpPr>
          <p:cNvPr id="46" name="object 13">
            <a:extLst>
              <a:ext uri="{FF2B5EF4-FFF2-40B4-BE49-F238E27FC236}">
                <a16:creationId xmlns:a16="http://schemas.microsoft.com/office/drawing/2014/main" id="{B09D57EA-4657-C059-6786-606C7332CCA1}"/>
              </a:ext>
            </a:extLst>
          </p:cNvPr>
          <p:cNvSpPr txBox="1"/>
          <p:nvPr/>
        </p:nvSpPr>
        <p:spPr>
          <a:xfrm>
            <a:off x="2154752" y="5255223"/>
            <a:ext cx="2606162" cy="1030667"/>
          </a:xfrm>
          <a:prstGeom prst="rect">
            <a:avLst/>
          </a:prstGeom>
        </p:spPr>
        <p:txBody>
          <a:bodyPr vert="horz" wrap="square" lIns="0" tIns="12700" rIns="0" bIns="0" rtlCol="0" anchor="t">
            <a:spAutoFit/>
          </a:bodyPr>
          <a:lstStyle/>
          <a:p>
            <a:pPr marL="12700" marR="127000" algn="ctr">
              <a:lnSpc>
                <a:spcPts val="2300"/>
              </a:lnSpc>
              <a:spcBef>
                <a:spcPts val="295"/>
              </a:spcBef>
            </a:pPr>
            <a:r>
              <a:rPr lang="en-US" sz="2150" b="1" spc="-20" dirty="0">
                <a:solidFill>
                  <a:schemeClr val="tx1"/>
                </a:solidFill>
                <a:latin typeface="Source Sans Pro SemiBold"/>
                <a:cs typeface="Source Sans Pro SemiBold"/>
              </a:rPr>
              <a:t>One</a:t>
            </a:r>
            <a:r>
              <a:rPr lang="en-US" sz="1200" b="1" spc="-20" dirty="0">
                <a:solidFill>
                  <a:schemeClr val="tx1"/>
                </a:solidFill>
                <a:latin typeface="Source Sans Pro SemiBold"/>
                <a:cs typeface="Source Sans Pro SemiBold"/>
              </a:rPr>
              <a:t> </a:t>
            </a:r>
            <a:r>
              <a:rPr lang="en-US" sz="1100" spc="-20" dirty="0">
                <a:solidFill>
                  <a:schemeClr val="tx1"/>
                </a:solidFill>
                <a:latin typeface="Source Sans Pro"/>
                <a:ea typeface="Source Sans Pro"/>
                <a:cs typeface="Source Sans Pro SemiBold"/>
              </a:rPr>
              <a:t>GE HealthCare employee </a:t>
            </a:r>
            <a:r>
              <a:rPr lang="en-US" sz="2150" b="1" spc="-20" dirty="0">
                <a:solidFill>
                  <a:schemeClr val="tx1"/>
                </a:solidFill>
                <a:latin typeface="Source Sans Pro SemiBold"/>
                <a:cs typeface="Source Sans Pro SemiBold"/>
              </a:rPr>
              <a:t>supports 3.7 </a:t>
            </a:r>
            <a:r>
              <a:rPr lang="en-US" sz="2150" b="1" spc="-25" dirty="0">
                <a:solidFill>
                  <a:schemeClr val="tx1"/>
                </a:solidFill>
                <a:latin typeface="Source Sans Pro SemiBold"/>
                <a:cs typeface="Source Sans Pro SemiBold"/>
              </a:rPr>
              <a:t>additional</a:t>
            </a:r>
            <a:r>
              <a:rPr lang="en-US" sz="2150" b="1" spc="-20" dirty="0">
                <a:solidFill>
                  <a:schemeClr val="tx1"/>
                </a:solidFill>
                <a:latin typeface="Source Sans Pro SemiBold"/>
                <a:cs typeface="Source Sans Pro SemiBold"/>
              </a:rPr>
              <a:t> </a:t>
            </a:r>
            <a:r>
              <a:rPr lang="en-US" sz="2150" b="1" spc="-25" dirty="0">
                <a:solidFill>
                  <a:schemeClr val="tx1"/>
                </a:solidFill>
                <a:latin typeface="Source Sans Pro SemiBold"/>
                <a:cs typeface="Source Sans Pro SemiBold"/>
              </a:rPr>
              <a:t>jobs</a:t>
            </a:r>
            <a:endParaRPr lang="en-US" sz="2150" dirty="0">
              <a:solidFill>
                <a:schemeClr val="tx1"/>
              </a:solidFill>
              <a:latin typeface="Source Sans Pro SemiBold"/>
              <a:ea typeface="Source Sans Pro SemiBold"/>
              <a:cs typeface="Source Sans Pro SemiBold"/>
            </a:endParaRPr>
          </a:p>
          <a:p>
            <a:pPr marL="12700" algn="ctr">
              <a:lnSpc>
                <a:spcPts val="1005"/>
              </a:lnSpc>
            </a:pPr>
            <a:r>
              <a:rPr sz="1100" spc="-10" dirty="0">
                <a:solidFill>
                  <a:schemeClr val="tx1"/>
                </a:solidFill>
                <a:latin typeface="Source Sans Pro"/>
                <a:cs typeface="Source Sans Pro"/>
              </a:rPr>
              <a:t>across </a:t>
            </a:r>
            <a:r>
              <a:rPr sz="1100" dirty="0">
                <a:solidFill>
                  <a:schemeClr val="tx1"/>
                </a:solidFill>
                <a:latin typeface="Source Sans Pro"/>
                <a:cs typeface="Source Sans Pro"/>
              </a:rPr>
              <a:t>the</a:t>
            </a:r>
            <a:r>
              <a:rPr sz="1100" spc="-5" dirty="0">
                <a:solidFill>
                  <a:schemeClr val="tx1"/>
                </a:solidFill>
                <a:latin typeface="Source Sans Pro"/>
                <a:cs typeface="Source Sans Pro"/>
              </a:rPr>
              <a:t> </a:t>
            </a:r>
            <a:r>
              <a:rPr sz="1100" spc="-10" dirty="0">
                <a:solidFill>
                  <a:schemeClr val="tx1"/>
                </a:solidFill>
                <a:latin typeface="Source Sans Pro"/>
                <a:cs typeface="Source Sans Pro"/>
              </a:rPr>
              <a:t>state</a:t>
            </a:r>
            <a:endParaRPr lang="en-US" sz="1100" spc="-20" dirty="0">
              <a:solidFill>
                <a:schemeClr val="tx1"/>
              </a:solidFill>
              <a:latin typeface="Source Sans Pro"/>
              <a:ea typeface="Source Sans Pro"/>
              <a:cs typeface="Source Sans Pro"/>
            </a:endParaRPr>
          </a:p>
        </p:txBody>
      </p:sp>
      <p:sp>
        <p:nvSpPr>
          <p:cNvPr id="55" name="object 12">
            <a:extLst>
              <a:ext uri="{FF2B5EF4-FFF2-40B4-BE49-F238E27FC236}">
                <a16:creationId xmlns:a16="http://schemas.microsoft.com/office/drawing/2014/main" id="{CE41E439-DCF3-E2FC-27D3-AF9D953D7362}"/>
              </a:ext>
            </a:extLst>
          </p:cNvPr>
          <p:cNvSpPr txBox="1"/>
          <p:nvPr/>
        </p:nvSpPr>
        <p:spPr>
          <a:xfrm>
            <a:off x="2523361" y="7208875"/>
            <a:ext cx="1819393" cy="1001813"/>
          </a:xfrm>
          <a:prstGeom prst="rect">
            <a:avLst/>
          </a:prstGeom>
        </p:spPr>
        <p:txBody>
          <a:bodyPr vert="horz" wrap="square" lIns="0" tIns="12700" rIns="0" bIns="0" rtlCol="0" anchor="t">
            <a:spAutoFit/>
          </a:bodyPr>
          <a:lstStyle/>
          <a:p>
            <a:pPr marL="12700">
              <a:lnSpc>
                <a:spcPts val="1065"/>
              </a:lnSpc>
            </a:pPr>
            <a:endParaRPr lang="en-US" sz="900" spc="-20" dirty="0">
              <a:solidFill>
                <a:schemeClr val="tx1"/>
              </a:solidFill>
              <a:latin typeface="Source Sans Pro"/>
              <a:cs typeface="Source Sans Pro"/>
            </a:endParaRPr>
          </a:p>
          <a:p>
            <a:pPr marL="12700">
              <a:lnSpc>
                <a:spcPts val="1065"/>
              </a:lnSpc>
            </a:pPr>
            <a:r>
              <a:rPr lang="en-US" sz="2150" b="1" spc="-50" dirty="0">
                <a:solidFill>
                  <a:schemeClr val="tx1"/>
                </a:solidFill>
                <a:latin typeface="Source Sans Pro SemiBold"/>
                <a:cs typeface="Source Sans Pro SemiBold"/>
              </a:rPr>
              <a:t>$10.15 </a:t>
            </a:r>
            <a:endParaRPr lang="en-US" sz="2150" b="1" spc="-50" dirty="0">
              <a:solidFill>
                <a:schemeClr val="tx1"/>
              </a:solidFill>
              <a:latin typeface="Source Sans Pro SemiBold"/>
              <a:ea typeface="Source Sans Pro SemiBold"/>
              <a:cs typeface="Source Sans Pro SemiBold"/>
            </a:endParaRPr>
          </a:p>
          <a:p>
            <a:pPr marL="12700">
              <a:lnSpc>
                <a:spcPts val="1065"/>
              </a:lnSpc>
            </a:pPr>
            <a:r>
              <a:rPr lang="en-US" sz="1100" dirty="0">
                <a:solidFill>
                  <a:schemeClr val="tx1"/>
                </a:solidFill>
                <a:latin typeface="Source Sans Pro"/>
                <a:cs typeface="Source Sans Pro"/>
              </a:rPr>
              <a:t>In total economic impact </a:t>
            </a:r>
          </a:p>
          <a:p>
            <a:pPr marL="12700">
              <a:lnSpc>
                <a:spcPts val="1065"/>
              </a:lnSpc>
            </a:pPr>
            <a:endParaRPr lang="en-US" sz="900" dirty="0">
              <a:solidFill>
                <a:schemeClr val="tx1"/>
              </a:solidFill>
              <a:latin typeface="Source Sans Pro"/>
              <a:cs typeface="Source Sans Pro"/>
            </a:endParaRPr>
          </a:p>
          <a:p>
            <a:pPr marL="12700">
              <a:lnSpc>
                <a:spcPts val="1065"/>
              </a:lnSpc>
            </a:pPr>
            <a:r>
              <a:rPr lang="en-US" sz="2150" b="1" spc="-50" dirty="0">
                <a:solidFill>
                  <a:schemeClr val="tx1"/>
                </a:solidFill>
                <a:latin typeface="Source Sans Pro SemiBold"/>
                <a:cs typeface="Source Sans Pro SemiBold"/>
              </a:rPr>
              <a:t>for every $1</a:t>
            </a:r>
            <a:endParaRPr lang="en-US" sz="2150" b="1" spc="-50" dirty="0">
              <a:solidFill>
                <a:schemeClr val="tx1"/>
              </a:solidFill>
              <a:latin typeface="Source Sans Pro SemiBold"/>
              <a:ea typeface="Source Sans Pro SemiBold"/>
              <a:cs typeface="Source Sans Pro SemiBold"/>
            </a:endParaRPr>
          </a:p>
          <a:p>
            <a:pPr marL="12700">
              <a:lnSpc>
                <a:spcPts val="1065"/>
              </a:lnSpc>
            </a:pPr>
            <a:r>
              <a:rPr lang="en-US" sz="1100" dirty="0">
                <a:solidFill>
                  <a:schemeClr val="tx1"/>
                </a:solidFill>
                <a:latin typeface="Source Sans Pro"/>
                <a:cs typeface="Source Sans Pro"/>
              </a:rPr>
              <a:t>from employee compensation in 2024</a:t>
            </a:r>
            <a:endParaRPr lang="en-US" sz="1100" dirty="0">
              <a:solidFill>
                <a:schemeClr val="tx1"/>
              </a:solidFill>
              <a:latin typeface="Source Sans Pro"/>
              <a:ea typeface="Source Sans Pro"/>
              <a:cs typeface="Source Sans Pro"/>
            </a:endParaRPr>
          </a:p>
        </p:txBody>
      </p:sp>
      <p:sp>
        <p:nvSpPr>
          <p:cNvPr id="56" name="object 18">
            <a:extLst>
              <a:ext uri="{FF2B5EF4-FFF2-40B4-BE49-F238E27FC236}">
                <a16:creationId xmlns:a16="http://schemas.microsoft.com/office/drawing/2014/main" id="{1DE41F5A-8663-C33D-72CC-C201C8D1406F}"/>
              </a:ext>
            </a:extLst>
          </p:cNvPr>
          <p:cNvSpPr/>
          <p:nvPr/>
        </p:nvSpPr>
        <p:spPr>
          <a:xfrm>
            <a:off x="3224077" y="8984951"/>
            <a:ext cx="0" cy="1316990"/>
          </a:xfrm>
          <a:custGeom>
            <a:avLst/>
            <a:gdLst/>
            <a:ahLst/>
            <a:cxnLst/>
            <a:rect l="l" t="t" r="r" b="b"/>
            <a:pathLst>
              <a:path h="1316990">
                <a:moveTo>
                  <a:pt x="0" y="1316482"/>
                </a:moveTo>
                <a:lnTo>
                  <a:pt x="0" y="0"/>
                </a:lnTo>
              </a:path>
            </a:pathLst>
          </a:custGeom>
          <a:ln w="6350">
            <a:solidFill>
              <a:srgbClr val="231F20"/>
            </a:solidFill>
          </a:ln>
        </p:spPr>
        <p:txBody>
          <a:bodyPr wrap="square" lIns="0" tIns="0" rIns="0" bIns="0" rtlCol="0"/>
          <a:lstStyle/>
          <a:p>
            <a:endParaRPr/>
          </a:p>
        </p:txBody>
      </p:sp>
      <p:sp>
        <p:nvSpPr>
          <p:cNvPr id="58" name="TextBox 57">
            <a:extLst>
              <a:ext uri="{FF2B5EF4-FFF2-40B4-BE49-F238E27FC236}">
                <a16:creationId xmlns:a16="http://schemas.microsoft.com/office/drawing/2014/main" id="{D3C6600F-323B-D7C0-DA97-A0053C0868AD}"/>
              </a:ext>
            </a:extLst>
          </p:cNvPr>
          <p:cNvSpPr txBox="1"/>
          <p:nvPr/>
        </p:nvSpPr>
        <p:spPr>
          <a:xfrm>
            <a:off x="2983864" y="8483312"/>
            <a:ext cx="1816800" cy="292388"/>
          </a:xfrm>
          <a:prstGeom prst="rect">
            <a:avLst/>
          </a:prstGeom>
          <a:noFill/>
        </p:spPr>
        <p:txBody>
          <a:bodyPr wrap="square">
            <a:spAutoFit/>
          </a:bodyPr>
          <a:lstStyle/>
          <a:p>
            <a:pPr marL="84455">
              <a:lnSpc>
                <a:spcPct val="100000"/>
              </a:lnSpc>
              <a:spcBef>
                <a:spcPts val="290"/>
              </a:spcBef>
            </a:pPr>
            <a:r>
              <a:rPr lang="en-US" sz="1300" b="1" spc="-10" dirty="0">
                <a:solidFill>
                  <a:schemeClr val="bg1"/>
                </a:solidFill>
                <a:latin typeface="Source Sans Pro SemiBold"/>
                <a:cs typeface="Source Sans Pro SemiBold"/>
              </a:rPr>
              <a:t>Investing in Wisconsin</a:t>
            </a:r>
            <a:endParaRPr lang="en-US" sz="1300" dirty="0">
              <a:solidFill>
                <a:schemeClr val="bg1"/>
              </a:solidFill>
              <a:latin typeface="Source Sans Pro SemiBold"/>
              <a:cs typeface="Source Sans Pro SemiBold"/>
            </a:endParaRPr>
          </a:p>
        </p:txBody>
      </p:sp>
      <p:sp>
        <p:nvSpPr>
          <p:cNvPr id="59" name="object 11">
            <a:extLst>
              <a:ext uri="{FF2B5EF4-FFF2-40B4-BE49-F238E27FC236}">
                <a16:creationId xmlns:a16="http://schemas.microsoft.com/office/drawing/2014/main" id="{3CAB3A8B-C1CA-0766-8B44-42F92EA5335C}"/>
              </a:ext>
            </a:extLst>
          </p:cNvPr>
          <p:cNvSpPr txBox="1"/>
          <p:nvPr/>
        </p:nvSpPr>
        <p:spPr>
          <a:xfrm>
            <a:off x="3397250" y="9157984"/>
            <a:ext cx="1504708" cy="629916"/>
          </a:xfrm>
          <a:prstGeom prst="rect">
            <a:avLst/>
          </a:prstGeom>
        </p:spPr>
        <p:txBody>
          <a:bodyPr vert="horz" wrap="square" lIns="0" tIns="12700" rIns="0" bIns="0" rtlCol="0" anchor="t">
            <a:spAutoFit/>
          </a:bodyPr>
          <a:lstStyle/>
          <a:p>
            <a:pPr marL="12700" algn="l">
              <a:lnSpc>
                <a:spcPts val="2565"/>
              </a:lnSpc>
              <a:spcBef>
                <a:spcPts val="100"/>
              </a:spcBef>
            </a:pPr>
            <a:r>
              <a:rPr lang="en-US" sz="2150" b="1" spc="-20" dirty="0">
                <a:solidFill>
                  <a:schemeClr val="tx1"/>
                </a:solidFill>
                <a:latin typeface="Source Sans Pro SemiBold"/>
                <a:cs typeface="Source Sans Pro SemiBold"/>
              </a:rPr>
              <a:t>$319M</a:t>
            </a:r>
            <a:endParaRPr sz="2150" dirty="0">
              <a:solidFill>
                <a:schemeClr val="tx1"/>
              </a:solidFill>
              <a:latin typeface="Source Sans Pro SemiBold"/>
              <a:cs typeface="Source Sans Pro SemiBold"/>
            </a:endParaRPr>
          </a:p>
          <a:p>
            <a:pPr marL="12700">
              <a:lnSpc>
                <a:spcPts val="1065"/>
              </a:lnSpc>
            </a:pPr>
            <a:r>
              <a:rPr lang="en-US" sz="1100" spc="-20" dirty="0">
                <a:solidFill>
                  <a:schemeClr val="tx1"/>
                </a:solidFill>
                <a:latin typeface="Source Sans Pro"/>
                <a:cs typeface="Source Sans Pro"/>
              </a:rPr>
              <a:t>Invested since 2022 into Wisconsin sites</a:t>
            </a:r>
            <a:endParaRPr lang="en-US" sz="1100" spc="-20" dirty="0">
              <a:solidFill>
                <a:schemeClr val="tx1"/>
              </a:solidFill>
              <a:latin typeface="Source Sans Pro"/>
              <a:ea typeface="Source Sans Pro"/>
              <a:cs typeface="Source Sans Pro"/>
            </a:endParaRPr>
          </a:p>
        </p:txBody>
      </p:sp>
      <p:sp>
        <p:nvSpPr>
          <p:cNvPr id="44" name="object 9">
            <a:extLst>
              <a:ext uri="{FF2B5EF4-FFF2-40B4-BE49-F238E27FC236}">
                <a16:creationId xmlns:a16="http://schemas.microsoft.com/office/drawing/2014/main" id="{3B381547-6171-E016-28C9-B6A9DDF92BC2}"/>
              </a:ext>
            </a:extLst>
          </p:cNvPr>
          <p:cNvSpPr txBox="1"/>
          <p:nvPr/>
        </p:nvSpPr>
        <p:spPr>
          <a:xfrm>
            <a:off x="5001347" y="2842611"/>
            <a:ext cx="2083674" cy="3159198"/>
          </a:xfrm>
          <a:prstGeom prst="rect">
            <a:avLst/>
          </a:prstGeom>
        </p:spPr>
        <p:txBody>
          <a:bodyPr vert="horz" wrap="square" lIns="0" tIns="215265" rIns="0" bIns="0" rtlCol="0">
            <a:spAutoFit/>
          </a:bodyPr>
          <a:lstStyle/>
          <a:p>
            <a:pPr marL="491490" marR="488950" indent="5080" algn="ctr">
              <a:lnSpc>
                <a:spcPts val="2100"/>
              </a:lnSpc>
              <a:spcBef>
                <a:spcPts val="1695"/>
              </a:spcBef>
            </a:pPr>
            <a:r>
              <a:rPr sz="2100" spc="-10" dirty="0">
                <a:solidFill>
                  <a:srgbClr val="231F20"/>
                </a:solidFill>
                <a:latin typeface="Source Sans Pro SemiBold"/>
                <a:cs typeface="Source Sans Pro SemiBold"/>
              </a:rPr>
              <a:t>Total </a:t>
            </a:r>
            <a:r>
              <a:rPr sz="2100" spc="-55" dirty="0">
                <a:solidFill>
                  <a:srgbClr val="231F20"/>
                </a:solidFill>
                <a:latin typeface="Source Sans Pro SemiBold"/>
                <a:cs typeface="Source Sans Pro SemiBold"/>
              </a:rPr>
              <a:t>Econom</a:t>
            </a:r>
            <a:r>
              <a:rPr lang="en-US" sz="2100" spc="-55" dirty="0">
                <a:solidFill>
                  <a:srgbClr val="231F20"/>
                </a:solidFill>
                <a:latin typeface="Source Sans Pro SemiBold"/>
                <a:cs typeface="Source Sans Pro SemiBold"/>
              </a:rPr>
              <a:t>i</a:t>
            </a:r>
            <a:r>
              <a:rPr sz="2100" spc="-55" dirty="0">
                <a:solidFill>
                  <a:srgbClr val="231F20"/>
                </a:solidFill>
                <a:latin typeface="Source Sans Pro SemiBold"/>
                <a:cs typeface="Source Sans Pro SemiBold"/>
              </a:rPr>
              <a:t>c</a:t>
            </a:r>
            <a:r>
              <a:rPr lang="en-US" sz="2100" spc="-55" dirty="0">
                <a:solidFill>
                  <a:srgbClr val="231F20"/>
                </a:solidFill>
                <a:latin typeface="Source Sans Pro SemiBold"/>
                <a:cs typeface="Source Sans Pro SemiBold"/>
              </a:rPr>
              <a:t> </a:t>
            </a:r>
            <a:r>
              <a:rPr sz="2100" spc="-10" dirty="0">
                <a:solidFill>
                  <a:srgbClr val="231F20"/>
                </a:solidFill>
                <a:latin typeface="Source Sans Pro SemiBold"/>
                <a:cs typeface="Source Sans Pro SemiBold"/>
              </a:rPr>
              <a:t>Output</a:t>
            </a:r>
            <a:endParaRPr sz="2100" dirty="0">
              <a:latin typeface="Source Sans Pro SemiBold"/>
              <a:cs typeface="Source Sans Pro SemiBold"/>
            </a:endParaRPr>
          </a:p>
          <a:p>
            <a:pPr marL="332105">
              <a:lnSpc>
                <a:spcPct val="100000"/>
              </a:lnSpc>
              <a:spcBef>
                <a:spcPts val="480"/>
              </a:spcBef>
            </a:pPr>
            <a:r>
              <a:rPr lang="en-US" sz="3900" spc="-10" dirty="0">
                <a:solidFill>
                  <a:schemeClr val="tx1"/>
                </a:solidFill>
                <a:latin typeface="Source Sans Pro SemiBold"/>
                <a:cs typeface="Source Sans Pro SemiBold"/>
              </a:rPr>
              <a:t>$8.53B</a:t>
            </a:r>
          </a:p>
          <a:p>
            <a:pPr algn="ctr">
              <a:lnSpc>
                <a:spcPct val="100000"/>
              </a:lnSpc>
              <a:spcBef>
                <a:spcPts val="20"/>
              </a:spcBef>
            </a:pPr>
            <a:r>
              <a:rPr sz="1400" spc="-30" dirty="0">
                <a:solidFill>
                  <a:srgbClr val="231F20"/>
                </a:solidFill>
                <a:latin typeface="Source Sans Pro"/>
                <a:cs typeface="Source Sans Pro"/>
              </a:rPr>
              <a:t>Total</a:t>
            </a:r>
            <a:r>
              <a:rPr sz="1400" spc="-5" dirty="0">
                <a:solidFill>
                  <a:srgbClr val="231F20"/>
                </a:solidFill>
                <a:latin typeface="Source Sans Pro"/>
                <a:cs typeface="Source Sans Pro"/>
              </a:rPr>
              <a:t> </a:t>
            </a:r>
            <a:r>
              <a:rPr sz="1400" spc="-10" dirty="0">
                <a:solidFill>
                  <a:srgbClr val="231F20"/>
                </a:solidFill>
                <a:latin typeface="Source Sans Pro"/>
                <a:cs typeface="Source Sans Pro"/>
              </a:rPr>
              <a:t>annual</a:t>
            </a:r>
            <a:r>
              <a:rPr sz="1400" dirty="0">
                <a:solidFill>
                  <a:srgbClr val="231F20"/>
                </a:solidFill>
                <a:latin typeface="Source Sans Pro"/>
                <a:cs typeface="Source Sans Pro"/>
              </a:rPr>
              <a:t> </a:t>
            </a:r>
            <a:r>
              <a:rPr sz="1400" spc="-20" dirty="0">
                <a:solidFill>
                  <a:srgbClr val="231F20"/>
                </a:solidFill>
                <a:latin typeface="Source Sans Pro"/>
                <a:cs typeface="Source Sans Pro"/>
              </a:rPr>
              <a:t>economic</a:t>
            </a:r>
            <a:r>
              <a:rPr sz="1400" dirty="0">
                <a:solidFill>
                  <a:srgbClr val="231F20"/>
                </a:solidFill>
                <a:latin typeface="Source Sans Pro"/>
                <a:cs typeface="Source Sans Pro"/>
              </a:rPr>
              <a:t> </a:t>
            </a:r>
            <a:r>
              <a:rPr sz="1400" spc="-10" dirty="0">
                <a:solidFill>
                  <a:srgbClr val="231F20"/>
                </a:solidFill>
                <a:latin typeface="Source Sans Pro"/>
                <a:cs typeface="Source Sans Pro"/>
              </a:rPr>
              <a:t>output</a:t>
            </a:r>
            <a:endParaRPr sz="1400" dirty="0">
              <a:latin typeface="Source Sans Pro"/>
              <a:cs typeface="Source Sans Pro"/>
            </a:endParaRPr>
          </a:p>
          <a:p>
            <a:pPr>
              <a:lnSpc>
                <a:spcPct val="100000"/>
              </a:lnSpc>
            </a:pPr>
            <a:endParaRPr sz="900" dirty="0">
              <a:latin typeface="Source Sans Pro"/>
              <a:cs typeface="Source Sans Pro"/>
            </a:endParaRPr>
          </a:p>
          <a:p>
            <a:pPr>
              <a:lnSpc>
                <a:spcPct val="100000"/>
              </a:lnSpc>
              <a:spcBef>
                <a:spcPts val="919"/>
              </a:spcBef>
            </a:pPr>
            <a:endParaRPr sz="900" dirty="0">
              <a:latin typeface="Source Sans Pro"/>
              <a:cs typeface="Source Sans Pro"/>
            </a:endParaRPr>
          </a:p>
          <a:p>
            <a:pPr marL="2540" algn="ctr">
              <a:lnSpc>
                <a:spcPct val="100000"/>
              </a:lnSpc>
            </a:pPr>
            <a:endParaRPr lang="en-US" sz="1400" spc="-10" dirty="0">
              <a:solidFill>
                <a:srgbClr val="231F20"/>
              </a:solidFill>
              <a:latin typeface="Source Sans Pro SemiBold"/>
              <a:cs typeface="Source Sans Pro SemiBold"/>
            </a:endParaRPr>
          </a:p>
          <a:p>
            <a:pPr marL="2540" algn="ctr">
              <a:lnSpc>
                <a:spcPct val="100000"/>
              </a:lnSpc>
            </a:pPr>
            <a:r>
              <a:rPr lang="en-US" sz="1400" spc="-10" dirty="0">
                <a:solidFill>
                  <a:srgbClr val="231F20"/>
                </a:solidFill>
                <a:latin typeface="Source Sans Pro SemiBold"/>
                <a:cs typeface="Source Sans Pro SemiBold"/>
              </a:rPr>
              <a:t>Fueling Wisconsin’s Economy</a:t>
            </a:r>
            <a:endParaRPr lang="en-US" sz="2100" dirty="0">
              <a:latin typeface="Source Sans Pro SemiBold"/>
              <a:cs typeface="Source Sans Pro SemiBold"/>
            </a:endParaRPr>
          </a:p>
        </p:txBody>
      </p:sp>
      <p:sp>
        <p:nvSpPr>
          <p:cNvPr id="48" name="object 7">
            <a:extLst>
              <a:ext uri="{FF2B5EF4-FFF2-40B4-BE49-F238E27FC236}">
                <a16:creationId xmlns:a16="http://schemas.microsoft.com/office/drawing/2014/main" id="{FD1455B3-ED83-E239-B1C4-3C36485E7854}"/>
              </a:ext>
            </a:extLst>
          </p:cNvPr>
          <p:cNvSpPr/>
          <p:nvPr/>
        </p:nvSpPr>
        <p:spPr>
          <a:xfrm>
            <a:off x="6043429" y="7773795"/>
            <a:ext cx="17780" cy="56515"/>
          </a:xfrm>
          <a:custGeom>
            <a:avLst/>
            <a:gdLst/>
            <a:ahLst/>
            <a:cxnLst/>
            <a:rect l="l" t="t" r="r" b="b"/>
            <a:pathLst>
              <a:path w="17779" h="56515">
                <a:moveTo>
                  <a:pt x="17627" y="42824"/>
                </a:moveTo>
                <a:lnTo>
                  <a:pt x="13690" y="38874"/>
                </a:lnTo>
                <a:lnTo>
                  <a:pt x="3937" y="38874"/>
                </a:lnTo>
                <a:lnTo>
                  <a:pt x="0" y="42824"/>
                </a:lnTo>
                <a:lnTo>
                  <a:pt x="0" y="52565"/>
                </a:lnTo>
                <a:lnTo>
                  <a:pt x="3937" y="56515"/>
                </a:lnTo>
                <a:lnTo>
                  <a:pt x="8813" y="56515"/>
                </a:lnTo>
                <a:lnTo>
                  <a:pt x="13690" y="56515"/>
                </a:lnTo>
                <a:lnTo>
                  <a:pt x="17627" y="52565"/>
                </a:lnTo>
                <a:lnTo>
                  <a:pt x="17627" y="42824"/>
                </a:lnTo>
                <a:close/>
              </a:path>
              <a:path w="17779" h="56515">
                <a:moveTo>
                  <a:pt x="17627" y="3949"/>
                </a:moveTo>
                <a:lnTo>
                  <a:pt x="13690" y="0"/>
                </a:lnTo>
                <a:lnTo>
                  <a:pt x="3937" y="0"/>
                </a:lnTo>
                <a:lnTo>
                  <a:pt x="0" y="3949"/>
                </a:lnTo>
                <a:lnTo>
                  <a:pt x="0" y="13690"/>
                </a:lnTo>
                <a:lnTo>
                  <a:pt x="3937" y="17640"/>
                </a:lnTo>
                <a:lnTo>
                  <a:pt x="8813" y="17640"/>
                </a:lnTo>
                <a:lnTo>
                  <a:pt x="13690" y="17640"/>
                </a:lnTo>
                <a:lnTo>
                  <a:pt x="17627" y="13690"/>
                </a:lnTo>
                <a:lnTo>
                  <a:pt x="17627" y="3949"/>
                </a:lnTo>
                <a:close/>
              </a:path>
            </a:pathLst>
          </a:custGeom>
          <a:solidFill>
            <a:srgbClr val="6022A6"/>
          </a:solidFill>
        </p:spPr>
        <p:txBody>
          <a:bodyPr wrap="square" lIns="0" tIns="0" rIns="0" bIns="0" rtlCol="0"/>
          <a:lstStyle/>
          <a:p>
            <a:endParaRPr/>
          </a:p>
        </p:txBody>
      </p:sp>
      <p:pic>
        <p:nvPicPr>
          <p:cNvPr id="49" name="Graphic 48">
            <a:extLst>
              <a:ext uri="{FF2B5EF4-FFF2-40B4-BE49-F238E27FC236}">
                <a16:creationId xmlns:a16="http://schemas.microsoft.com/office/drawing/2014/main" id="{0949D85B-D6EE-E91C-F28A-45B98125B22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28953" y="8263719"/>
            <a:ext cx="828463" cy="828463"/>
          </a:xfrm>
          <a:prstGeom prst="rect">
            <a:avLst/>
          </a:prstGeom>
        </p:spPr>
      </p:pic>
      <p:pic>
        <p:nvPicPr>
          <p:cNvPr id="6" name="Graphic 5">
            <a:extLst>
              <a:ext uri="{FF2B5EF4-FFF2-40B4-BE49-F238E27FC236}">
                <a16:creationId xmlns:a16="http://schemas.microsoft.com/office/drawing/2014/main" id="{E1EDD431-744E-6492-1791-2280DE3B2BF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35890" y="6445615"/>
            <a:ext cx="445266" cy="445266"/>
          </a:xfrm>
          <a:prstGeom prst="rect">
            <a:avLst/>
          </a:prstGeom>
        </p:spPr>
      </p:pic>
      <p:sp>
        <p:nvSpPr>
          <p:cNvPr id="7" name="TextBox 6">
            <a:extLst>
              <a:ext uri="{FF2B5EF4-FFF2-40B4-BE49-F238E27FC236}">
                <a16:creationId xmlns:a16="http://schemas.microsoft.com/office/drawing/2014/main" id="{CC564294-1F30-756D-7510-8ADE29318F1B}"/>
              </a:ext>
            </a:extLst>
          </p:cNvPr>
          <p:cNvSpPr txBox="1"/>
          <p:nvPr/>
        </p:nvSpPr>
        <p:spPr>
          <a:xfrm>
            <a:off x="5021401" y="9081700"/>
            <a:ext cx="2066436" cy="923330"/>
          </a:xfrm>
          <a:prstGeom prst="rect">
            <a:avLst/>
          </a:prstGeom>
          <a:noFill/>
        </p:spPr>
        <p:txBody>
          <a:bodyPr wrap="square" rtlCol="0">
            <a:spAutoFit/>
          </a:bodyPr>
          <a:lstStyle/>
          <a:p>
            <a:pPr algn="ctr"/>
            <a:r>
              <a:rPr lang="en-US" sz="3600" b="1" spc="-10" dirty="0">
                <a:solidFill>
                  <a:schemeClr val="tx1"/>
                </a:solidFill>
                <a:latin typeface="Source Sans Pro SemiBold"/>
              </a:rPr>
              <a:t>$973K</a:t>
            </a:r>
          </a:p>
          <a:p>
            <a:pPr algn="ctr"/>
            <a:r>
              <a:rPr lang="en-US" sz="1800" spc="-20" dirty="0">
                <a:solidFill>
                  <a:schemeClr val="tx1"/>
                </a:solidFill>
                <a:latin typeface="Source Sans Pro"/>
                <a:cs typeface="Source Sans Pro"/>
              </a:rPr>
              <a:t>Per</a:t>
            </a:r>
            <a:r>
              <a:rPr lang="en-US" sz="1800" spc="15" dirty="0">
                <a:solidFill>
                  <a:schemeClr val="tx1"/>
                </a:solidFill>
                <a:latin typeface="Source Sans Pro"/>
                <a:cs typeface="Source Sans Pro"/>
              </a:rPr>
              <a:t> </a:t>
            </a:r>
            <a:r>
              <a:rPr lang="en-US" sz="1800" spc="-20" dirty="0">
                <a:solidFill>
                  <a:schemeClr val="tx1"/>
                </a:solidFill>
                <a:latin typeface="Source Sans Pro"/>
                <a:cs typeface="Source Sans Pro"/>
              </a:rPr>
              <a:t>hour</a:t>
            </a:r>
            <a:endParaRPr lang="en-US" dirty="0">
              <a:solidFill>
                <a:schemeClr val="tx1"/>
              </a:solidFill>
            </a:endParaRPr>
          </a:p>
        </p:txBody>
      </p:sp>
      <p:grpSp>
        <p:nvGrpSpPr>
          <p:cNvPr id="70" name="Group 69">
            <a:extLst>
              <a:ext uri="{FF2B5EF4-FFF2-40B4-BE49-F238E27FC236}">
                <a16:creationId xmlns:a16="http://schemas.microsoft.com/office/drawing/2014/main" id="{B7EBC3C8-FEEE-8B90-33C6-9C740B632D89}"/>
              </a:ext>
            </a:extLst>
          </p:cNvPr>
          <p:cNvGrpSpPr/>
          <p:nvPr/>
        </p:nvGrpSpPr>
        <p:grpSpPr>
          <a:xfrm>
            <a:off x="2330450" y="4660900"/>
            <a:ext cx="595029" cy="552450"/>
            <a:chOff x="425450" y="4718050"/>
            <a:chExt cx="533474" cy="495300"/>
          </a:xfrm>
          <a:solidFill>
            <a:srgbClr val="6022A6"/>
          </a:solidFill>
        </p:grpSpPr>
        <p:pic>
          <p:nvPicPr>
            <p:cNvPr id="71" name="Picture Placeholder 115">
              <a:extLst>
                <a:ext uri="{FF2B5EF4-FFF2-40B4-BE49-F238E27FC236}">
                  <a16:creationId xmlns:a16="http://schemas.microsoft.com/office/drawing/2014/main" id="{8E6DC2CE-6DF8-9FA3-5E74-BD7281FFFF3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425450" y="4718050"/>
              <a:ext cx="152474" cy="152400"/>
            </a:xfrm>
            <a:prstGeom prst="rect">
              <a:avLst/>
            </a:prstGeom>
          </p:spPr>
        </p:pic>
        <p:pic>
          <p:nvPicPr>
            <p:cNvPr id="72" name="Picture Placeholder 115">
              <a:extLst>
                <a:ext uri="{FF2B5EF4-FFF2-40B4-BE49-F238E27FC236}">
                  <a16:creationId xmlns:a16="http://schemas.microsoft.com/office/drawing/2014/main" id="{C3A3AF15-E05F-EEAE-2724-52CFF6B10DC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615950" y="4718050"/>
              <a:ext cx="152474" cy="152400"/>
            </a:xfrm>
            <a:prstGeom prst="rect">
              <a:avLst/>
            </a:prstGeom>
          </p:spPr>
        </p:pic>
        <p:pic>
          <p:nvPicPr>
            <p:cNvPr id="73" name="Picture Placeholder 115">
              <a:extLst>
                <a:ext uri="{FF2B5EF4-FFF2-40B4-BE49-F238E27FC236}">
                  <a16:creationId xmlns:a16="http://schemas.microsoft.com/office/drawing/2014/main" id="{5CCF46A0-502A-898B-6FB2-58A1906D802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806450" y="4718050"/>
              <a:ext cx="152474" cy="152400"/>
            </a:xfrm>
            <a:prstGeom prst="rect">
              <a:avLst/>
            </a:prstGeom>
          </p:spPr>
        </p:pic>
        <p:pic>
          <p:nvPicPr>
            <p:cNvPr id="74" name="Picture Placeholder 115">
              <a:extLst>
                <a:ext uri="{FF2B5EF4-FFF2-40B4-BE49-F238E27FC236}">
                  <a16:creationId xmlns:a16="http://schemas.microsoft.com/office/drawing/2014/main" id="{229744B6-0B79-28B7-537B-65F5A9070B4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425450" y="4889500"/>
              <a:ext cx="152474" cy="152400"/>
            </a:xfrm>
            <a:prstGeom prst="rect">
              <a:avLst/>
            </a:prstGeom>
          </p:spPr>
        </p:pic>
        <p:pic>
          <p:nvPicPr>
            <p:cNvPr id="75" name="Picture Placeholder 115">
              <a:extLst>
                <a:ext uri="{FF2B5EF4-FFF2-40B4-BE49-F238E27FC236}">
                  <a16:creationId xmlns:a16="http://schemas.microsoft.com/office/drawing/2014/main" id="{A3B7C05B-7FEA-378A-4355-6B465FC119B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615950" y="4889500"/>
              <a:ext cx="152474" cy="152400"/>
            </a:xfrm>
            <a:prstGeom prst="rect">
              <a:avLst/>
            </a:prstGeom>
          </p:spPr>
        </p:pic>
        <p:pic>
          <p:nvPicPr>
            <p:cNvPr id="76" name="Picture Placeholder 115">
              <a:extLst>
                <a:ext uri="{FF2B5EF4-FFF2-40B4-BE49-F238E27FC236}">
                  <a16:creationId xmlns:a16="http://schemas.microsoft.com/office/drawing/2014/main" id="{06591629-363F-E1FE-47F3-ABB29E97CF5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806450" y="4889500"/>
              <a:ext cx="152474" cy="152400"/>
            </a:xfrm>
            <a:prstGeom prst="rect">
              <a:avLst/>
            </a:prstGeom>
          </p:spPr>
        </p:pic>
        <p:pic>
          <p:nvPicPr>
            <p:cNvPr id="77" name="Picture Placeholder 115">
              <a:extLst>
                <a:ext uri="{FF2B5EF4-FFF2-40B4-BE49-F238E27FC236}">
                  <a16:creationId xmlns:a16="http://schemas.microsoft.com/office/drawing/2014/main" id="{A2012D96-9867-64F7-BCC8-7126F288B5F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425450" y="5060950"/>
              <a:ext cx="152474" cy="152400"/>
            </a:xfrm>
            <a:prstGeom prst="rect">
              <a:avLst/>
            </a:prstGeom>
          </p:spPr>
        </p:pic>
        <p:pic>
          <p:nvPicPr>
            <p:cNvPr id="78" name="Picture Placeholder 115">
              <a:extLst>
                <a:ext uri="{FF2B5EF4-FFF2-40B4-BE49-F238E27FC236}">
                  <a16:creationId xmlns:a16="http://schemas.microsoft.com/office/drawing/2014/main" id="{7158D322-7287-6A25-ED50-40FADD4198F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615950" y="5060950"/>
              <a:ext cx="152474" cy="152400"/>
            </a:xfrm>
            <a:prstGeom prst="rect">
              <a:avLst/>
            </a:prstGeom>
          </p:spPr>
        </p:pic>
        <p:pic>
          <p:nvPicPr>
            <p:cNvPr id="79" name="Picture Placeholder 115">
              <a:extLst>
                <a:ext uri="{FF2B5EF4-FFF2-40B4-BE49-F238E27FC236}">
                  <a16:creationId xmlns:a16="http://schemas.microsoft.com/office/drawing/2014/main" id="{A164B3DF-A0CF-C2ED-BB87-61EB1C40504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t="84" b="84"/>
            <a:stretch>
              <a:fillRect/>
            </a:stretch>
          </p:blipFill>
          <p:spPr>
            <a:xfrm>
              <a:off x="806450" y="5060950"/>
              <a:ext cx="152474" cy="152400"/>
            </a:xfrm>
            <a:prstGeom prst="rect">
              <a:avLst/>
            </a:prstGeom>
          </p:spPr>
        </p:pic>
      </p:grpSp>
      <p:sp>
        <p:nvSpPr>
          <p:cNvPr id="5" name="object 20">
            <a:extLst>
              <a:ext uri="{FF2B5EF4-FFF2-40B4-BE49-F238E27FC236}">
                <a16:creationId xmlns:a16="http://schemas.microsoft.com/office/drawing/2014/main" id="{E0595FAD-218A-BDCF-D034-D8BA8022EA70}"/>
              </a:ext>
            </a:extLst>
          </p:cNvPr>
          <p:cNvSpPr txBox="1"/>
          <p:nvPr/>
        </p:nvSpPr>
        <p:spPr>
          <a:xfrm>
            <a:off x="641503" y="7409170"/>
            <a:ext cx="1228095" cy="443711"/>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4765" algn="ctr"/>
            <a:r>
              <a:rPr lang="en-US" sz="2800" b="1" spc="-10" dirty="0">
                <a:solidFill>
                  <a:srgbClr val="000000"/>
                </a:solidFill>
                <a:latin typeface="Source Sans Pro"/>
                <a:ea typeface="Source Sans Pro"/>
                <a:cs typeface="Source Sans Pro Semibold"/>
              </a:rPr>
              <a:t>2.32X</a:t>
            </a:r>
            <a:endParaRPr lang="en-US" sz="2800" b="1" spc="-10" dirty="0">
              <a:solidFill>
                <a:srgbClr val="000000"/>
              </a:solidFill>
              <a:latin typeface="Source Sans Pro" panose="020B0503030403020204" pitchFamily="34" charset="77"/>
              <a:cs typeface="Source Sans Pro Semibold"/>
            </a:endParaRPr>
          </a:p>
        </p:txBody>
      </p:sp>
      <p:sp>
        <p:nvSpPr>
          <p:cNvPr id="12" name="object 12">
            <a:extLst>
              <a:ext uri="{FF2B5EF4-FFF2-40B4-BE49-F238E27FC236}">
                <a16:creationId xmlns:a16="http://schemas.microsoft.com/office/drawing/2014/main" id="{22BEDF92-7924-FA06-A022-39BF6282F75D}"/>
              </a:ext>
            </a:extLst>
          </p:cNvPr>
          <p:cNvSpPr txBox="1"/>
          <p:nvPr/>
        </p:nvSpPr>
        <p:spPr>
          <a:xfrm>
            <a:off x="727183" y="7803734"/>
            <a:ext cx="1047881" cy="428322"/>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2700" algn="ctr"/>
            <a:r>
              <a:rPr lang="en-US" sz="900" dirty="0">
                <a:solidFill>
                  <a:srgbClr val="000000"/>
                </a:solidFill>
                <a:latin typeface="Source Sans Pro"/>
                <a:cs typeface="Source Sans Pro"/>
              </a:rPr>
              <a:t>Higher average salary relative to state average</a:t>
            </a:r>
            <a:endParaRPr lang="en-US" sz="2400" dirty="0">
              <a:solidFill>
                <a:srgbClr val="000000"/>
              </a:solidFill>
            </a:endParaRPr>
          </a:p>
        </p:txBody>
      </p:sp>
      <p:sp>
        <p:nvSpPr>
          <p:cNvPr id="36" name="object 43">
            <a:extLst>
              <a:ext uri="{FF2B5EF4-FFF2-40B4-BE49-F238E27FC236}">
                <a16:creationId xmlns:a16="http://schemas.microsoft.com/office/drawing/2014/main" id="{4FE70129-6D18-615A-5EF9-D729E8CBDD09}"/>
              </a:ext>
            </a:extLst>
          </p:cNvPr>
          <p:cNvSpPr/>
          <p:nvPr/>
        </p:nvSpPr>
        <p:spPr>
          <a:xfrm>
            <a:off x="5285422" y="5130116"/>
            <a:ext cx="1607185" cy="0"/>
          </a:xfrm>
          <a:custGeom>
            <a:avLst/>
            <a:gdLst/>
            <a:ahLst/>
            <a:cxnLst/>
            <a:rect l="l" t="t" r="r" b="b"/>
            <a:pathLst>
              <a:path w="1607184">
                <a:moveTo>
                  <a:pt x="0" y="0"/>
                </a:moveTo>
                <a:lnTo>
                  <a:pt x="1606804" y="0"/>
                </a:lnTo>
              </a:path>
            </a:pathLst>
          </a:custGeom>
          <a:ln w="6350">
            <a:solidFill>
              <a:srgbClr val="231F20"/>
            </a:solidFill>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7F8B7-45CA-6835-D951-73F48B48946D}"/>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191A6CC-AC2E-55C3-40E2-8B80EB7FFBD5}"/>
              </a:ext>
            </a:extLst>
          </p:cNvPr>
          <p:cNvSpPr txBox="1"/>
          <p:nvPr/>
        </p:nvSpPr>
        <p:spPr>
          <a:xfrm>
            <a:off x="361588" y="2430277"/>
            <a:ext cx="4434238" cy="1760034"/>
          </a:xfrm>
          <a:prstGeom prst="rect">
            <a:avLst/>
          </a:prstGeom>
        </p:spPr>
        <p:txBody>
          <a:bodyPr vert="horz" wrap="square" lIns="0" tIns="12065" rIns="0" bIns="0" rtlCol="0" anchor="t">
            <a:spAutoFit/>
          </a:bodyPr>
          <a:lstStyle/>
          <a:p>
            <a:pPr marL="12700" marR="5080">
              <a:lnSpc>
                <a:spcPct val="123500"/>
              </a:lnSpc>
              <a:spcBef>
                <a:spcPts val="95"/>
              </a:spcBef>
            </a:pPr>
            <a:r>
              <a:rPr lang="en-US" sz="1000" spc="-10" dirty="0">
                <a:solidFill>
                  <a:srgbClr val="231F20"/>
                </a:solidFill>
                <a:latin typeface="Source Sans Pro"/>
                <a:ea typeface="Source Sans Pro"/>
              </a:rPr>
              <a:t>With more than 42 years of history in the state, GE HealthCare’s operations in South Carolina—anchored by our advanced </a:t>
            </a:r>
            <a:r>
              <a:rPr lang="en-US" sz="1000" spc="-10" dirty="0">
                <a:solidFill>
                  <a:srgbClr val="000000"/>
                </a:solidFill>
                <a:latin typeface="Source Sans Pro"/>
                <a:ea typeface="Source Sans Pro"/>
              </a:rPr>
              <a:t>magnetic resonance imaging (</a:t>
            </a:r>
            <a:r>
              <a:rPr lang="en-US" sz="1000" spc="-10" dirty="0">
                <a:solidFill>
                  <a:srgbClr val="231F20"/>
                </a:solidFill>
                <a:latin typeface="Source Sans Pro"/>
                <a:ea typeface="Source Sans Pro"/>
              </a:rPr>
              <a:t>MRI) magnet manufacturing site in Florence—generates significant economic value in South Carolina and throughout the country.</a:t>
            </a:r>
            <a:endParaRPr lang="en-US" sz="1000">
              <a:solidFill>
                <a:srgbClr val="000000"/>
              </a:solidFill>
              <a:latin typeface="Source Sans Pro"/>
              <a:ea typeface="Source Sans Pro"/>
            </a:endParaRPr>
          </a:p>
          <a:p>
            <a:pPr marL="12700" marR="5080">
              <a:lnSpc>
                <a:spcPct val="123500"/>
              </a:lnSpc>
              <a:spcBef>
                <a:spcPts val="95"/>
              </a:spcBef>
            </a:pPr>
            <a:endParaRPr lang="en-US" sz="1000" spc="-10" dirty="0">
              <a:solidFill>
                <a:srgbClr val="231F20"/>
              </a:solidFill>
              <a:latin typeface="Source Sans Pro"/>
              <a:ea typeface="Source Sans Pro"/>
            </a:endParaRPr>
          </a:p>
          <a:p>
            <a:pPr marL="12700" marR="5080">
              <a:lnSpc>
                <a:spcPct val="123500"/>
              </a:lnSpc>
              <a:spcBef>
                <a:spcPts val="95"/>
              </a:spcBef>
            </a:pPr>
            <a:r>
              <a:rPr lang="en-US" sz="1000" spc="-10" dirty="0">
                <a:solidFill>
                  <a:srgbClr val="231F20"/>
                </a:solidFill>
                <a:latin typeface="Source Sans Pro"/>
                <a:ea typeface="Source Sans Pro"/>
              </a:rPr>
              <a:t>The impact of GE HealthCare on South Carolina extends well beyond the walls of our facilities. Through local production, engineering innovation, and integration with major healthcare networks, GE HealthCare contributes to both regional job creation and South Carolina’s broader economic resilience. </a:t>
            </a:r>
            <a:endParaRPr lang="en-US" dirty="0">
              <a:latin typeface="Source Sans Pro"/>
              <a:ea typeface="Source Sans Pro"/>
            </a:endParaRPr>
          </a:p>
        </p:txBody>
      </p:sp>
      <p:sp>
        <p:nvSpPr>
          <p:cNvPr id="10" name="object 10">
            <a:extLst>
              <a:ext uri="{FF2B5EF4-FFF2-40B4-BE49-F238E27FC236}">
                <a16:creationId xmlns:a16="http://schemas.microsoft.com/office/drawing/2014/main" id="{F34C9311-8D1D-6823-CB1F-361E51F3C12A}"/>
              </a:ext>
            </a:extLst>
          </p:cNvPr>
          <p:cNvSpPr txBox="1">
            <a:spLocks noGrp="1"/>
          </p:cNvSpPr>
          <p:nvPr>
            <p:ph type="title"/>
          </p:nvPr>
        </p:nvSpPr>
        <p:spPr>
          <a:xfrm>
            <a:off x="444500" y="1180428"/>
            <a:ext cx="5690235" cy="766877"/>
          </a:xfrm>
          <a:prstGeom prst="rect">
            <a:avLst/>
          </a:prstGeom>
        </p:spPr>
        <p:txBody>
          <a:bodyPr vert="horz" wrap="square" lIns="0" tIns="12700" rIns="0" bIns="0" rtlCol="0" anchor="t">
            <a:spAutoFit/>
          </a:bodyPr>
          <a:lstStyle/>
          <a:p>
            <a:pPr marL="12700">
              <a:lnSpc>
                <a:spcPct val="100000"/>
              </a:lnSpc>
              <a:spcBef>
                <a:spcPts val="100"/>
              </a:spcBef>
            </a:pPr>
            <a:r>
              <a:rPr lang="en-US" spc="-100" dirty="0"/>
              <a:t>GE HealthCare in South Carolina </a:t>
            </a:r>
            <a:br>
              <a:rPr lang="en-US" spc="-100" dirty="0"/>
            </a:br>
            <a:r>
              <a:rPr lang="en-US" sz="2000" b="0" spc="-45" dirty="0"/>
              <a:t>2024</a:t>
            </a:r>
            <a:r>
              <a:rPr lang="en-US" sz="2000" b="0" spc="-100" dirty="0"/>
              <a:t> </a:t>
            </a:r>
            <a:r>
              <a:rPr lang="en-US" sz="2000" b="0" spc="-80" dirty="0"/>
              <a:t>Economic</a:t>
            </a:r>
            <a:r>
              <a:rPr lang="en-US" sz="2000" b="0" spc="-95" dirty="0"/>
              <a:t> </a:t>
            </a:r>
            <a:r>
              <a:rPr lang="en-US" sz="2000" b="0" spc="-10" dirty="0"/>
              <a:t>Impact </a:t>
            </a:r>
            <a:endParaRPr lang="en-US" sz="2300" b="0" dirty="0">
              <a:latin typeface="Source Sans Pro"/>
              <a:cs typeface="Source Sans Pro"/>
            </a:endParaRPr>
          </a:p>
        </p:txBody>
      </p:sp>
      <p:sp>
        <p:nvSpPr>
          <p:cNvPr id="14" name="object 14">
            <a:extLst>
              <a:ext uri="{FF2B5EF4-FFF2-40B4-BE49-F238E27FC236}">
                <a16:creationId xmlns:a16="http://schemas.microsoft.com/office/drawing/2014/main" id="{B30E1364-F30C-0F6A-A8A2-4921792E135F}"/>
              </a:ext>
            </a:extLst>
          </p:cNvPr>
          <p:cNvSpPr txBox="1"/>
          <p:nvPr/>
        </p:nvSpPr>
        <p:spPr>
          <a:xfrm>
            <a:off x="338301" y="4147893"/>
            <a:ext cx="4464420" cy="273921"/>
          </a:xfrm>
          <a:prstGeom prst="rect">
            <a:avLst/>
          </a:prstGeom>
          <a:solidFill>
            <a:schemeClr val="accent2"/>
          </a:solidFill>
        </p:spPr>
        <p:txBody>
          <a:bodyPr vert="horz" wrap="square" lIns="0" tIns="36576" rIns="0" bIns="36576" rtlCol="0" anchor="t">
            <a:spAutoFit/>
          </a:bodyPr>
          <a:lstStyle/>
          <a:p>
            <a:pPr marL="84455">
              <a:lnSpc>
                <a:spcPct val="100000"/>
              </a:lnSpc>
              <a:spcBef>
                <a:spcPts val="310"/>
              </a:spcBef>
            </a:pPr>
            <a:r>
              <a:rPr lang="en-US" sz="1300" b="1" spc="-20" dirty="0">
                <a:solidFill>
                  <a:schemeClr val="bg1"/>
                </a:solidFill>
                <a:latin typeface="Source Sans Pro SemiBold"/>
                <a:cs typeface="Source Sans Pro SemiBold"/>
              </a:rPr>
              <a:t>Jobs &amp; Economic Contribution</a:t>
            </a:r>
            <a:endParaRPr lang="en-US" sz="1300" dirty="0">
              <a:solidFill>
                <a:schemeClr val="bg1"/>
              </a:solidFill>
              <a:latin typeface="Source Sans Pro SemiBold"/>
              <a:ea typeface="Source Sans Pro SemiBold"/>
              <a:cs typeface="Source Sans Pro SemiBold"/>
            </a:endParaRPr>
          </a:p>
        </p:txBody>
      </p:sp>
      <p:sp>
        <p:nvSpPr>
          <p:cNvPr id="15" name="object 15">
            <a:extLst>
              <a:ext uri="{FF2B5EF4-FFF2-40B4-BE49-F238E27FC236}">
                <a16:creationId xmlns:a16="http://schemas.microsoft.com/office/drawing/2014/main" id="{13271791-B673-1B1E-E4C9-70FDD0900744}"/>
              </a:ext>
            </a:extLst>
          </p:cNvPr>
          <p:cNvSpPr txBox="1"/>
          <p:nvPr/>
        </p:nvSpPr>
        <p:spPr>
          <a:xfrm>
            <a:off x="336244" y="6565900"/>
            <a:ext cx="4464420" cy="276742"/>
          </a:xfrm>
          <a:prstGeom prst="rect">
            <a:avLst/>
          </a:prstGeom>
          <a:solidFill>
            <a:srgbClr val="45B2C5"/>
          </a:solidFill>
        </p:spPr>
        <p:txBody>
          <a:bodyPr vert="horz" wrap="square" lIns="0" tIns="39370" rIns="0" bIns="36576" rtlCol="0" anchor="t">
            <a:spAutoFit/>
          </a:bodyPr>
          <a:lstStyle/>
          <a:p>
            <a:pPr marL="84455">
              <a:lnSpc>
                <a:spcPct val="100000"/>
              </a:lnSpc>
              <a:spcBef>
                <a:spcPts val="310"/>
              </a:spcBef>
            </a:pPr>
            <a:r>
              <a:rPr lang="en-US" sz="1300" b="1" spc="-10" dirty="0">
                <a:solidFill>
                  <a:schemeClr val="bg1"/>
                </a:solidFill>
                <a:latin typeface="Source Sans Pro SemiBold"/>
                <a:cs typeface="Source Sans Pro SemiBold"/>
              </a:rPr>
              <a:t>Wages</a:t>
            </a:r>
            <a:endParaRPr lang="en-US" sz="1300" dirty="0">
              <a:solidFill>
                <a:schemeClr val="bg1"/>
              </a:solidFill>
              <a:latin typeface="Source Sans Pro SemiBold"/>
              <a:ea typeface="Source Sans Pro SemiBold"/>
              <a:cs typeface="Source Sans Pro SemiBold"/>
            </a:endParaRPr>
          </a:p>
        </p:txBody>
      </p:sp>
      <p:sp>
        <p:nvSpPr>
          <p:cNvPr id="16" name="object 16">
            <a:extLst>
              <a:ext uri="{FF2B5EF4-FFF2-40B4-BE49-F238E27FC236}">
                <a16:creationId xmlns:a16="http://schemas.microsoft.com/office/drawing/2014/main" id="{C342E591-68BB-E43C-5E98-72C81EA50DBD}"/>
              </a:ext>
            </a:extLst>
          </p:cNvPr>
          <p:cNvSpPr txBox="1"/>
          <p:nvPr/>
        </p:nvSpPr>
        <p:spPr>
          <a:xfrm>
            <a:off x="338301" y="8594875"/>
            <a:ext cx="4464420" cy="274178"/>
          </a:xfrm>
          <a:prstGeom prst="rect">
            <a:avLst/>
          </a:prstGeom>
          <a:solidFill>
            <a:srgbClr val="45B2C5"/>
          </a:solidFill>
        </p:spPr>
        <p:txBody>
          <a:bodyPr vert="horz" wrap="square" lIns="0" tIns="36830" rIns="0" bIns="36576" rtlCol="0" anchor="t">
            <a:spAutoFit/>
          </a:bodyPr>
          <a:lstStyle/>
          <a:p>
            <a:pPr marL="84455">
              <a:lnSpc>
                <a:spcPct val="100000"/>
              </a:lnSpc>
              <a:spcBef>
                <a:spcPts val="290"/>
              </a:spcBef>
            </a:pPr>
            <a:r>
              <a:rPr lang="en-US" sz="1300" b="1" spc="-10" dirty="0">
                <a:solidFill>
                  <a:schemeClr val="bg1"/>
                </a:solidFill>
                <a:latin typeface="Source Sans Pro SemiBold"/>
                <a:cs typeface="Source Sans Pro SemiBold"/>
              </a:rPr>
              <a:t>Exports</a:t>
            </a:r>
            <a:endParaRPr lang="en-US" sz="1300">
              <a:solidFill>
                <a:schemeClr val="bg1"/>
              </a:solidFill>
              <a:latin typeface="Source Sans Pro SemiBold"/>
              <a:ea typeface="Source Sans Pro SemiBold"/>
              <a:cs typeface="Source Sans Pro SemiBold"/>
            </a:endParaRPr>
          </a:p>
        </p:txBody>
      </p:sp>
      <p:sp>
        <p:nvSpPr>
          <p:cNvPr id="30" name="object 30">
            <a:extLst>
              <a:ext uri="{FF2B5EF4-FFF2-40B4-BE49-F238E27FC236}">
                <a16:creationId xmlns:a16="http://schemas.microsoft.com/office/drawing/2014/main" id="{25D8D4F5-FFFF-EC26-C722-87B248B8A421}"/>
              </a:ext>
            </a:extLst>
          </p:cNvPr>
          <p:cNvSpPr txBox="1"/>
          <p:nvPr/>
        </p:nvSpPr>
        <p:spPr>
          <a:xfrm>
            <a:off x="338300" y="10375900"/>
            <a:ext cx="3131820" cy="254000"/>
          </a:xfrm>
          <a:prstGeom prst="rect">
            <a:avLst/>
          </a:prstGeom>
        </p:spPr>
        <p:txBody>
          <a:bodyPr vert="horz" wrap="square" lIns="0" tIns="35560" rIns="0" bIns="0" rtlCol="0" anchor="t">
            <a:spAutoFit/>
          </a:bodyPr>
          <a:lstStyle/>
          <a:p>
            <a:pPr marL="12700">
              <a:spcBef>
                <a:spcPts val="280"/>
              </a:spcBef>
            </a:pPr>
            <a:r>
              <a:rPr lang="en-US" sz="600" b="1" spc="-45" dirty="0">
                <a:solidFill>
                  <a:srgbClr val="231F20"/>
                </a:solidFill>
                <a:latin typeface="Arial"/>
                <a:cs typeface="Arial"/>
              </a:rPr>
              <a:t>June 2025</a:t>
            </a:r>
            <a:endParaRPr sz="600" b="1" spc="-20" dirty="0">
              <a:solidFill>
                <a:srgbClr val="231F20"/>
              </a:solidFill>
              <a:latin typeface="Arial"/>
              <a:cs typeface="Arial"/>
            </a:endParaRPr>
          </a:p>
          <a:p>
            <a:pPr marL="12700">
              <a:lnSpc>
                <a:spcPct val="100000"/>
              </a:lnSpc>
              <a:spcBef>
                <a:spcPts val="180"/>
              </a:spcBef>
            </a:pPr>
            <a:r>
              <a:rPr sz="600" dirty="0">
                <a:solidFill>
                  <a:srgbClr val="231F20"/>
                </a:solidFill>
                <a:latin typeface="Arial"/>
                <a:cs typeface="Arial"/>
              </a:rPr>
              <a:t>©</a:t>
            </a:r>
            <a:r>
              <a:rPr sz="600" spc="-25" dirty="0">
                <a:solidFill>
                  <a:srgbClr val="231F20"/>
                </a:solidFill>
                <a:latin typeface="Arial"/>
                <a:cs typeface="Arial"/>
              </a:rPr>
              <a:t> </a:t>
            </a:r>
            <a:r>
              <a:rPr sz="600" spc="-55" dirty="0">
                <a:solidFill>
                  <a:srgbClr val="231F20"/>
                </a:solidFill>
                <a:latin typeface="Arial"/>
                <a:cs typeface="Arial"/>
              </a:rPr>
              <a:t>2025</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40" dirty="0">
                <a:solidFill>
                  <a:srgbClr val="231F20"/>
                </a:solidFill>
                <a:latin typeface="Arial"/>
                <a:cs typeface="Arial"/>
              </a:rPr>
              <a:t>HealthCare.</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30" dirty="0">
                <a:solidFill>
                  <a:srgbClr val="231F20"/>
                </a:solidFill>
                <a:latin typeface="Arial"/>
                <a:cs typeface="Arial"/>
              </a:rPr>
              <a:t>is</a:t>
            </a:r>
            <a:r>
              <a:rPr sz="600" spc="-25" dirty="0">
                <a:solidFill>
                  <a:srgbClr val="231F20"/>
                </a:solidFill>
                <a:latin typeface="Arial"/>
                <a:cs typeface="Arial"/>
              </a:rPr>
              <a:t> </a:t>
            </a:r>
            <a:r>
              <a:rPr sz="600" spc="-45" dirty="0">
                <a:solidFill>
                  <a:srgbClr val="231F20"/>
                </a:solidFill>
                <a:latin typeface="Arial"/>
                <a:cs typeface="Arial"/>
              </a:rPr>
              <a:t>a</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of</a:t>
            </a:r>
            <a:r>
              <a:rPr sz="600" spc="-25" dirty="0">
                <a:solidFill>
                  <a:srgbClr val="231F20"/>
                </a:solidFill>
                <a:latin typeface="Arial"/>
                <a:cs typeface="Arial"/>
              </a:rPr>
              <a:t> </a:t>
            </a:r>
            <a:r>
              <a:rPr sz="600" spc="-50" dirty="0">
                <a:solidFill>
                  <a:srgbClr val="231F20"/>
                </a:solidFill>
                <a:latin typeface="Arial"/>
                <a:cs typeface="Arial"/>
              </a:rPr>
              <a:t>General</a:t>
            </a:r>
            <a:r>
              <a:rPr sz="600" spc="-25" dirty="0">
                <a:solidFill>
                  <a:srgbClr val="231F20"/>
                </a:solidFill>
                <a:latin typeface="Arial"/>
                <a:cs typeface="Arial"/>
              </a:rPr>
              <a:t> </a:t>
            </a:r>
            <a:r>
              <a:rPr sz="600" spc="-30" dirty="0">
                <a:solidFill>
                  <a:srgbClr val="231F20"/>
                </a:solidFill>
                <a:latin typeface="Arial"/>
                <a:cs typeface="Arial"/>
              </a:rPr>
              <a:t>Electric</a:t>
            </a:r>
            <a:r>
              <a:rPr sz="600" spc="-25" dirty="0">
                <a:solidFill>
                  <a:srgbClr val="231F20"/>
                </a:solidFill>
                <a:latin typeface="Arial"/>
                <a:cs typeface="Arial"/>
              </a:rPr>
              <a:t> </a:t>
            </a:r>
            <a:r>
              <a:rPr sz="600" spc="-45" dirty="0">
                <a:solidFill>
                  <a:srgbClr val="231F20"/>
                </a:solidFill>
                <a:latin typeface="Arial"/>
                <a:cs typeface="Arial"/>
              </a:rPr>
              <a:t>Company</a:t>
            </a:r>
            <a:r>
              <a:rPr sz="600" spc="-25" dirty="0">
                <a:solidFill>
                  <a:srgbClr val="231F20"/>
                </a:solidFill>
                <a:latin typeface="Arial"/>
                <a:cs typeface="Arial"/>
              </a:rPr>
              <a:t> </a:t>
            </a:r>
            <a:r>
              <a:rPr sz="600" spc="-40" dirty="0">
                <a:solidFill>
                  <a:srgbClr val="231F20"/>
                </a:solidFill>
                <a:latin typeface="Arial"/>
                <a:cs typeface="Arial"/>
              </a:rPr>
              <a:t>used</a:t>
            </a:r>
            <a:r>
              <a:rPr sz="600" spc="-25" dirty="0">
                <a:solidFill>
                  <a:srgbClr val="231F20"/>
                </a:solidFill>
                <a:latin typeface="Arial"/>
                <a:cs typeface="Arial"/>
              </a:rPr>
              <a:t> </a:t>
            </a:r>
            <a:r>
              <a:rPr sz="600" spc="-30" dirty="0">
                <a:solidFill>
                  <a:srgbClr val="231F20"/>
                </a:solidFill>
                <a:latin typeface="Arial"/>
                <a:cs typeface="Arial"/>
              </a:rPr>
              <a:t>under</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license.</a:t>
            </a:r>
            <a:endParaRPr sz="600">
              <a:latin typeface="Arial"/>
              <a:cs typeface="Arial"/>
            </a:endParaRPr>
          </a:p>
        </p:txBody>
      </p:sp>
      <p:sp>
        <p:nvSpPr>
          <p:cNvPr id="48" name="object 21">
            <a:extLst>
              <a:ext uri="{FF2B5EF4-FFF2-40B4-BE49-F238E27FC236}">
                <a16:creationId xmlns:a16="http://schemas.microsoft.com/office/drawing/2014/main" id="{7E9F30B2-300F-144E-AF04-DB5317EA4164}"/>
              </a:ext>
            </a:extLst>
          </p:cNvPr>
          <p:cNvSpPr txBox="1"/>
          <p:nvPr/>
        </p:nvSpPr>
        <p:spPr>
          <a:xfrm>
            <a:off x="3372005" y="9385300"/>
            <a:ext cx="1473046" cy="851515"/>
          </a:xfrm>
          <a:prstGeom prst="rect">
            <a:avLst/>
          </a:prstGeom>
        </p:spPr>
        <p:txBody>
          <a:bodyPr vert="horz" wrap="square" lIns="0" tIns="12700" rIns="0" bIns="0" rtlCol="0" anchor="t">
            <a:spAutoFit/>
          </a:bodyPr>
          <a:lstStyle/>
          <a:p>
            <a:pPr marL="12700" algn="ctr">
              <a:lnSpc>
                <a:spcPts val="2565"/>
              </a:lnSpc>
              <a:spcBef>
                <a:spcPts val="100"/>
              </a:spcBef>
            </a:pPr>
            <a:r>
              <a:rPr sz="3200" b="1" spc="-10" dirty="0">
                <a:solidFill>
                  <a:schemeClr val="tx1"/>
                </a:solidFill>
                <a:latin typeface="Source Sans Pro SemiBold"/>
                <a:cs typeface="Source Sans Pro SemiBold"/>
              </a:rPr>
              <a:t>$</a:t>
            </a:r>
            <a:r>
              <a:rPr lang="en-US" sz="3200" b="1" spc="-10" dirty="0">
                <a:solidFill>
                  <a:schemeClr val="tx1"/>
                </a:solidFill>
                <a:latin typeface="Source Sans Pro SemiBold"/>
                <a:cs typeface="Source Sans Pro SemiBold"/>
              </a:rPr>
              <a:t>500M+</a:t>
            </a:r>
            <a:endParaRPr sz="3200" dirty="0">
              <a:solidFill>
                <a:schemeClr val="tx1"/>
              </a:solidFill>
              <a:latin typeface="Source Sans Pro SemiBold"/>
              <a:cs typeface="Source Sans Pro SemiBold"/>
            </a:endParaRPr>
          </a:p>
          <a:p>
            <a:pPr marL="35560" algn="ctr">
              <a:lnSpc>
                <a:spcPts val="1065"/>
              </a:lnSpc>
            </a:pPr>
            <a:r>
              <a:rPr sz="1100" dirty="0">
                <a:solidFill>
                  <a:schemeClr val="tx1"/>
                </a:solidFill>
                <a:latin typeface="Source Sans Pro"/>
                <a:cs typeface="Source Sans Pro"/>
              </a:rPr>
              <a:t>in </a:t>
            </a:r>
            <a:r>
              <a:rPr sz="1100" spc="-20" dirty="0">
                <a:solidFill>
                  <a:schemeClr val="tx1"/>
                </a:solidFill>
                <a:latin typeface="Source Sans Pro"/>
                <a:cs typeface="Source Sans Pro"/>
              </a:rPr>
              <a:t>exports</a:t>
            </a:r>
            <a:r>
              <a:rPr sz="1100" spc="5" dirty="0">
                <a:solidFill>
                  <a:schemeClr val="tx1"/>
                </a:solidFill>
                <a:latin typeface="Source Sans Pro"/>
                <a:cs typeface="Source Sans Pro"/>
              </a:rPr>
              <a:t> </a:t>
            </a:r>
            <a:r>
              <a:rPr sz="1100" spc="-20" dirty="0">
                <a:solidFill>
                  <a:schemeClr val="tx1"/>
                </a:solidFill>
                <a:latin typeface="Source Sans Pro"/>
                <a:cs typeface="Source Sans Pro"/>
              </a:rPr>
              <a:t>from</a:t>
            </a:r>
            <a:endParaRPr sz="1100" dirty="0">
              <a:solidFill>
                <a:schemeClr val="tx1"/>
              </a:solidFill>
              <a:latin typeface="Source Sans Pro"/>
              <a:cs typeface="Source Sans Pro"/>
            </a:endParaRPr>
          </a:p>
          <a:p>
            <a:pPr marL="37465" algn="ctr">
              <a:spcBef>
                <a:spcPts val="220"/>
              </a:spcBef>
            </a:pPr>
            <a:r>
              <a:rPr lang="en-US" sz="1100" spc="-20" dirty="0">
                <a:solidFill>
                  <a:schemeClr val="tx1"/>
                </a:solidFill>
                <a:latin typeface="Source Sans Pro"/>
                <a:cs typeface="Source Sans Pro"/>
              </a:rPr>
              <a:t>South Carolina</a:t>
            </a:r>
            <a:r>
              <a:rPr sz="1100" spc="40" dirty="0">
                <a:solidFill>
                  <a:schemeClr val="tx1"/>
                </a:solidFill>
                <a:latin typeface="Source Sans Pro"/>
                <a:cs typeface="Source Sans Pro"/>
              </a:rPr>
              <a:t> </a:t>
            </a:r>
            <a:r>
              <a:rPr sz="1100" spc="-10" dirty="0">
                <a:solidFill>
                  <a:schemeClr val="tx1"/>
                </a:solidFill>
                <a:latin typeface="Source Sans Pro"/>
                <a:cs typeface="Source Sans Pro"/>
              </a:rPr>
              <a:t>sites</a:t>
            </a:r>
            <a:r>
              <a:rPr lang="en-US" sz="1100" spc="-10" dirty="0">
                <a:solidFill>
                  <a:schemeClr val="tx1"/>
                </a:solidFill>
                <a:latin typeface="Source Sans Pro"/>
                <a:cs typeface="Source Sans Pro"/>
              </a:rPr>
              <a:t> in 2024</a:t>
            </a:r>
            <a:endParaRPr sz="1100" dirty="0">
              <a:solidFill>
                <a:schemeClr val="tx1"/>
              </a:solidFill>
              <a:latin typeface="Source Sans Pro"/>
              <a:cs typeface="Source Sans Pro"/>
            </a:endParaRPr>
          </a:p>
        </p:txBody>
      </p:sp>
      <p:sp>
        <p:nvSpPr>
          <p:cNvPr id="49" name="object 11">
            <a:extLst>
              <a:ext uri="{FF2B5EF4-FFF2-40B4-BE49-F238E27FC236}">
                <a16:creationId xmlns:a16="http://schemas.microsoft.com/office/drawing/2014/main" id="{81936F21-25DB-E215-E089-33708D879F99}"/>
              </a:ext>
            </a:extLst>
          </p:cNvPr>
          <p:cNvSpPr txBox="1"/>
          <p:nvPr/>
        </p:nvSpPr>
        <p:spPr>
          <a:xfrm>
            <a:off x="3337245" y="5118100"/>
            <a:ext cx="1491213" cy="1269578"/>
          </a:xfrm>
          <a:prstGeom prst="rect">
            <a:avLst/>
          </a:prstGeom>
        </p:spPr>
        <p:txBody>
          <a:bodyPr vert="horz" wrap="square" lIns="0" tIns="12700" rIns="0" bIns="0" rtlCol="0" anchor="t">
            <a:spAutoFit/>
          </a:bodyPr>
          <a:lstStyle/>
          <a:p>
            <a:pPr marL="12700">
              <a:lnSpc>
                <a:spcPts val="2565"/>
              </a:lnSpc>
              <a:spcBef>
                <a:spcPts val="100"/>
              </a:spcBef>
            </a:pPr>
            <a:r>
              <a:rPr lang="en-US" sz="2150" b="1" spc="-20" dirty="0">
                <a:solidFill>
                  <a:schemeClr val="tx1"/>
                </a:solidFill>
                <a:latin typeface="Source Sans Pro SemiBold"/>
                <a:cs typeface="Source Sans Pro SemiBold"/>
              </a:rPr>
              <a:t>~800</a:t>
            </a:r>
            <a:endParaRPr sz="2150" dirty="0">
              <a:solidFill>
                <a:schemeClr val="tx1"/>
              </a:solidFill>
              <a:latin typeface="Source Sans Pro SemiBold"/>
              <a:cs typeface="Source Sans Pro SemiBold"/>
            </a:endParaRPr>
          </a:p>
          <a:p>
            <a:pPr marL="12700"/>
            <a:r>
              <a:rPr lang="en-US" sz="1000" spc="-20" dirty="0">
                <a:solidFill>
                  <a:schemeClr val="tx1"/>
                </a:solidFill>
                <a:latin typeface="Source Sans Pro"/>
              </a:rPr>
              <a:t>total employees and contractors in SC</a:t>
            </a:r>
            <a:r>
              <a:rPr sz="1000" spc="-20" dirty="0">
                <a:solidFill>
                  <a:schemeClr val="tx1"/>
                </a:solidFill>
                <a:latin typeface="Source Sans Pro"/>
              </a:rPr>
              <a:t> </a:t>
            </a:r>
            <a:r>
              <a:rPr lang="en-US" sz="1000" spc="-20" dirty="0">
                <a:solidFill>
                  <a:schemeClr val="tx1"/>
                </a:solidFill>
                <a:latin typeface="Source Sans Pro"/>
              </a:rPr>
              <a:t>across diverse sectors such as manufacturing, professional services, logistics, and healthcare.</a:t>
            </a:r>
            <a:endParaRPr lang="en-US" sz="1000" spc="-20" dirty="0">
              <a:solidFill>
                <a:schemeClr val="tx1"/>
              </a:solidFill>
              <a:latin typeface="Source Sans Pro"/>
              <a:ea typeface="Source Sans Pro"/>
            </a:endParaRPr>
          </a:p>
        </p:txBody>
      </p:sp>
      <p:grpSp>
        <p:nvGrpSpPr>
          <p:cNvPr id="45" name="Group 44">
            <a:extLst>
              <a:ext uri="{FF2B5EF4-FFF2-40B4-BE49-F238E27FC236}">
                <a16:creationId xmlns:a16="http://schemas.microsoft.com/office/drawing/2014/main" id="{A90E999D-92AB-7AD6-3C6A-2841658AA352}"/>
              </a:ext>
            </a:extLst>
          </p:cNvPr>
          <p:cNvGrpSpPr/>
          <p:nvPr/>
        </p:nvGrpSpPr>
        <p:grpSpPr>
          <a:xfrm>
            <a:off x="3337245" y="4737100"/>
            <a:ext cx="302895" cy="292735"/>
            <a:chOff x="3355560" y="4704712"/>
            <a:chExt cx="302895" cy="292735"/>
          </a:xfrm>
        </p:grpSpPr>
        <p:sp>
          <p:nvSpPr>
            <p:cNvPr id="51" name="object 41">
              <a:extLst>
                <a:ext uri="{FF2B5EF4-FFF2-40B4-BE49-F238E27FC236}">
                  <a16:creationId xmlns:a16="http://schemas.microsoft.com/office/drawing/2014/main" id="{FE644810-B1CD-902D-5818-2D0B53C11214}"/>
                </a:ext>
              </a:extLst>
            </p:cNvPr>
            <p:cNvSpPr/>
            <p:nvPr/>
          </p:nvSpPr>
          <p:spPr>
            <a:xfrm>
              <a:off x="3355877" y="4704712"/>
              <a:ext cx="302260" cy="292735"/>
            </a:xfrm>
            <a:custGeom>
              <a:avLst/>
              <a:gdLst/>
              <a:ahLst/>
              <a:cxnLst/>
              <a:rect l="l" t="t" r="r" b="b"/>
              <a:pathLst>
                <a:path w="302259" h="292735">
                  <a:moveTo>
                    <a:pt x="282448" y="60083"/>
                  </a:moveTo>
                  <a:lnTo>
                    <a:pt x="19824" y="60083"/>
                  </a:lnTo>
                  <a:lnTo>
                    <a:pt x="12119" y="61645"/>
                  </a:lnTo>
                  <a:lnTo>
                    <a:pt x="5816" y="65900"/>
                  </a:lnTo>
                  <a:lnTo>
                    <a:pt x="1561" y="72203"/>
                  </a:lnTo>
                  <a:lnTo>
                    <a:pt x="0" y="79908"/>
                  </a:lnTo>
                  <a:lnTo>
                    <a:pt x="2" y="260464"/>
                  </a:lnTo>
                  <a:lnTo>
                    <a:pt x="2526" y="272929"/>
                  </a:lnTo>
                  <a:lnTo>
                    <a:pt x="9413" y="283132"/>
                  </a:lnTo>
                  <a:lnTo>
                    <a:pt x="19620" y="290017"/>
                  </a:lnTo>
                  <a:lnTo>
                    <a:pt x="32105" y="292544"/>
                  </a:lnTo>
                  <a:lnTo>
                    <a:pt x="270154" y="292544"/>
                  </a:lnTo>
                  <a:lnTo>
                    <a:pt x="282639" y="290017"/>
                  </a:lnTo>
                  <a:lnTo>
                    <a:pt x="292846" y="283132"/>
                  </a:lnTo>
                  <a:lnTo>
                    <a:pt x="294122" y="281241"/>
                  </a:lnTo>
                  <a:lnTo>
                    <a:pt x="32118" y="281241"/>
                  </a:lnTo>
                  <a:lnTo>
                    <a:pt x="24042" y="279607"/>
                  </a:lnTo>
                  <a:lnTo>
                    <a:pt x="17436" y="275153"/>
                  </a:lnTo>
                  <a:lnTo>
                    <a:pt x="12978" y="268548"/>
                  </a:lnTo>
                  <a:lnTo>
                    <a:pt x="11341" y="260464"/>
                  </a:lnTo>
                  <a:lnTo>
                    <a:pt x="11341" y="149885"/>
                  </a:lnTo>
                  <a:lnTo>
                    <a:pt x="26805" y="149885"/>
                  </a:lnTo>
                  <a:lnTo>
                    <a:pt x="25139" y="148761"/>
                  </a:lnTo>
                  <a:lnTo>
                    <a:pt x="15044" y="133799"/>
                  </a:lnTo>
                  <a:lnTo>
                    <a:pt x="11341" y="115493"/>
                  </a:lnTo>
                  <a:lnTo>
                    <a:pt x="11315" y="75222"/>
                  </a:lnTo>
                  <a:lnTo>
                    <a:pt x="15125" y="71412"/>
                  </a:lnTo>
                  <a:lnTo>
                    <a:pt x="300179" y="71412"/>
                  </a:lnTo>
                  <a:lnTo>
                    <a:pt x="296460" y="65900"/>
                  </a:lnTo>
                  <a:lnTo>
                    <a:pt x="290158" y="61645"/>
                  </a:lnTo>
                  <a:lnTo>
                    <a:pt x="282448" y="60083"/>
                  </a:lnTo>
                  <a:close/>
                </a:path>
                <a:path w="302259" h="292735">
                  <a:moveTo>
                    <a:pt x="302260" y="149885"/>
                  </a:moveTo>
                  <a:lnTo>
                    <a:pt x="290957" y="149885"/>
                  </a:lnTo>
                  <a:lnTo>
                    <a:pt x="290957" y="260464"/>
                  </a:lnTo>
                  <a:lnTo>
                    <a:pt x="289319" y="268548"/>
                  </a:lnTo>
                  <a:lnTo>
                    <a:pt x="284859" y="275153"/>
                  </a:lnTo>
                  <a:lnTo>
                    <a:pt x="278253" y="279607"/>
                  </a:lnTo>
                  <a:lnTo>
                    <a:pt x="270179" y="281241"/>
                  </a:lnTo>
                  <a:lnTo>
                    <a:pt x="294122" y="281241"/>
                  </a:lnTo>
                  <a:lnTo>
                    <a:pt x="299733" y="272929"/>
                  </a:lnTo>
                  <a:lnTo>
                    <a:pt x="302257" y="260464"/>
                  </a:lnTo>
                  <a:lnTo>
                    <a:pt x="302260" y="149885"/>
                  </a:lnTo>
                  <a:close/>
                </a:path>
                <a:path w="302259" h="292735">
                  <a:moveTo>
                    <a:pt x="26805" y="149885"/>
                  </a:moveTo>
                  <a:lnTo>
                    <a:pt x="11341" y="149885"/>
                  </a:lnTo>
                  <a:lnTo>
                    <a:pt x="20477" y="159765"/>
                  </a:lnTo>
                  <a:lnTo>
                    <a:pt x="31636" y="167335"/>
                  </a:lnTo>
                  <a:lnTo>
                    <a:pt x="44422" y="172181"/>
                  </a:lnTo>
                  <a:lnTo>
                    <a:pt x="58407" y="173888"/>
                  </a:lnTo>
                  <a:lnTo>
                    <a:pt x="130238" y="173888"/>
                  </a:lnTo>
                  <a:lnTo>
                    <a:pt x="130238" y="189433"/>
                  </a:lnTo>
                  <a:lnTo>
                    <a:pt x="137934" y="197129"/>
                  </a:lnTo>
                  <a:lnTo>
                    <a:pt x="164363" y="197129"/>
                  </a:lnTo>
                  <a:lnTo>
                    <a:pt x="172059" y="189433"/>
                  </a:lnTo>
                  <a:lnTo>
                    <a:pt x="172059" y="185826"/>
                  </a:lnTo>
                  <a:lnTo>
                    <a:pt x="144170" y="185826"/>
                  </a:lnTo>
                  <a:lnTo>
                    <a:pt x="141541" y="183197"/>
                  </a:lnTo>
                  <a:lnTo>
                    <a:pt x="141541" y="162559"/>
                  </a:lnTo>
                  <a:lnTo>
                    <a:pt x="58407" y="162559"/>
                  </a:lnTo>
                  <a:lnTo>
                    <a:pt x="40101" y="158856"/>
                  </a:lnTo>
                  <a:lnTo>
                    <a:pt x="26805" y="149885"/>
                  </a:lnTo>
                  <a:close/>
                </a:path>
                <a:path w="302259" h="292735">
                  <a:moveTo>
                    <a:pt x="172059" y="150647"/>
                  </a:moveTo>
                  <a:lnTo>
                    <a:pt x="158127" y="150647"/>
                  </a:lnTo>
                  <a:lnTo>
                    <a:pt x="160756" y="153263"/>
                  </a:lnTo>
                  <a:lnTo>
                    <a:pt x="160756" y="183197"/>
                  </a:lnTo>
                  <a:lnTo>
                    <a:pt x="158127" y="185826"/>
                  </a:lnTo>
                  <a:lnTo>
                    <a:pt x="172059" y="185826"/>
                  </a:lnTo>
                  <a:lnTo>
                    <a:pt x="172059" y="173888"/>
                  </a:lnTo>
                  <a:lnTo>
                    <a:pt x="243890" y="173888"/>
                  </a:lnTo>
                  <a:lnTo>
                    <a:pt x="257904" y="172181"/>
                  </a:lnTo>
                  <a:lnTo>
                    <a:pt x="270686" y="167335"/>
                  </a:lnTo>
                  <a:lnTo>
                    <a:pt x="277719" y="162559"/>
                  </a:lnTo>
                  <a:lnTo>
                    <a:pt x="172059" y="162559"/>
                  </a:lnTo>
                  <a:lnTo>
                    <a:pt x="172059" y="150647"/>
                  </a:lnTo>
                  <a:close/>
                </a:path>
                <a:path w="302259" h="292735">
                  <a:moveTo>
                    <a:pt x="164363" y="139331"/>
                  </a:moveTo>
                  <a:lnTo>
                    <a:pt x="137934" y="139331"/>
                  </a:lnTo>
                  <a:lnTo>
                    <a:pt x="130238" y="147015"/>
                  </a:lnTo>
                  <a:lnTo>
                    <a:pt x="130238" y="162559"/>
                  </a:lnTo>
                  <a:lnTo>
                    <a:pt x="141541" y="162559"/>
                  </a:lnTo>
                  <a:lnTo>
                    <a:pt x="141541" y="153263"/>
                  </a:lnTo>
                  <a:lnTo>
                    <a:pt x="144170" y="150647"/>
                  </a:lnTo>
                  <a:lnTo>
                    <a:pt x="172059" y="150647"/>
                  </a:lnTo>
                  <a:lnTo>
                    <a:pt x="172059" y="147015"/>
                  </a:lnTo>
                  <a:lnTo>
                    <a:pt x="164363" y="139331"/>
                  </a:lnTo>
                  <a:close/>
                </a:path>
                <a:path w="302259" h="292735">
                  <a:moveTo>
                    <a:pt x="300179" y="71412"/>
                  </a:moveTo>
                  <a:lnTo>
                    <a:pt x="287147" y="71412"/>
                  </a:lnTo>
                  <a:lnTo>
                    <a:pt x="290957" y="75222"/>
                  </a:lnTo>
                  <a:lnTo>
                    <a:pt x="290957" y="115493"/>
                  </a:lnTo>
                  <a:lnTo>
                    <a:pt x="287251" y="133799"/>
                  </a:lnTo>
                  <a:lnTo>
                    <a:pt x="277153" y="148761"/>
                  </a:lnTo>
                  <a:lnTo>
                    <a:pt x="262190" y="158856"/>
                  </a:lnTo>
                  <a:lnTo>
                    <a:pt x="243890" y="162559"/>
                  </a:lnTo>
                  <a:lnTo>
                    <a:pt x="277719" y="162559"/>
                  </a:lnTo>
                  <a:lnTo>
                    <a:pt x="281836" y="159765"/>
                  </a:lnTo>
                  <a:lnTo>
                    <a:pt x="290957" y="149885"/>
                  </a:lnTo>
                  <a:lnTo>
                    <a:pt x="302260" y="149885"/>
                  </a:lnTo>
                  <a:lnTo>
                    <a:pt x="302260" y="79908"/>
                  </a:lnTo>
                  <a:lnTo>
                    <a:pt x="300712" y="72203"/>
                  </a:lnTo>
                  <a:lnTo>
                    <a:pt x="300179" y="71412"/>
                  </a:lnTo>
                  <a:close/>
                </a:path>
                <a:path w="302259" h="292735">
                  <a:moveTo>
                    <a:pt x="178866" y="0"/>
                  </a:moveTo>
                  <a:lnTo>
                    <a:pt x="123355" y="0"/>
                  </a:lnTo>
                  <a:lnTo>
                    <a:pt x="106489" y="3413"/>
                  </a:lnTo>
                  <a:lnTo>
                    <a:pt x="92702" y="12717"/>
                  </a:lnTo>
                  <a:lnTo>
                    <a:pt x="83398" y="26505"/>
                  </a:lnTo>
                  <a:lnTo>
                    <a:pt x="79984" y="43383"/>
                  </a:lnTo>
                  <a:lnTo>
                    <a:pt x="79984" y="60083"/>
                  </a:lnTo>
                  <a:lnTo>
                    <a:pt x="91300" y="60083"/>
                  </a:lnTo>
                  <a:lnTo>
                    <a:pt x="91300" y="43383"/>
                  </a:lnTo>
                  <a:lnTo>
                    <a:pt x="93824" y="30907"/>
                  </a:lnTo>
                  <a:lnTo>
                    <a:pt x="100704" y="20708"/>
                  </a:lnTo>
                  <a:lnTo>
                    <a:pt x="110899" y="13827"/>
                  </a:lnTo>
                  <a:lnTo>
                    <a:pt x="123367" y="11302"/>
                  </a:lnTo>
                  <a:lnTo>
                    <a:pt x="207460" y="11302"/>
                  </a:lnTo>
                  <a:lnTo>
                    <a:pt x="195756" y="3413"/>
                  </a:lnTo>
                  <a:lnTo>
                    <a:pt x="178866" y="0"/>
                  </a:lnTo>
                  <a:close/>
                </a:path>
                <a:path w="302259" h="292735">
                  <a:moveTo>
                    <a:pt x="178879" y="22631"/>
                  </a:moveTo>
                  <a:lnTo>
                    <a:pt x="123367" y="22631"/>
                  </a:lnTo>
                  <a:lnTo>
                    <a:pt x="115299" y="24264"/>
                  </a:lnTo>
                  <a:lnTo>
                    <a:pt x="108707" y="28716"/>
                  </a:lnTo>
                  <a:lnTo>
                    <a:pt x="104260" y="35313"/>
                  </a:lnTo>
                  <a:lnTo>
                    <a:pt x="102628" y="43383"/>
                  </a:lnTo>
                  <a:lnTo>
                    <a:pt x="102628" y="60083"/>
                  </a:lnTo>
                  <a:lnTo>
                    <a:pt x="113931" y="60083"/>
                  </a:lnTo>
                  <a:lnTo>
                    <a:pt x="113931" y="38176"/>
                  </a:lnTo>
                  <a:lnTo>
                    <a:pt x="118160" y="33934"/>
                  </a:lnTo>
                  <a:lnTo>
                    <a:pt x="197102" y="33934"/>
                  </a:lnTo>
                  <a:lnTo>
                    <a:pt x="193573" y="28716"/>
                  </a:lnTo>
                  <a:lnTo>
                    <a:pt x="186963" y="24264"/>
                  </a:lnTo>
                  <a:lnTo>
                    <a:pt x="178879" y="22631"/>
                  </a:lnTo>
                  <a:close/>
                </a:path>
                <a:path w="302259" h="292735">
                  <a:moveTo>
                    <a:pt x="197102" y="33934"/>
                  </a:moveTo>
                  <a:lnTo>
                    <a:pt x="184099" y="33934"/>
                  </a:lnTo>
                  <a:lnTo>
                    <a:pt x="188353" y="38176"/>
                  </a:lnTo>
                  <a:lnTo>
                    <a:pt x="188353" y="60083"/>
                  </a:lnTo>
                  <a:lnTo>
                    <a:pt x="199669" y="60083"/>
                  </a:lnTo>
                  <a:lnTo>
                    <a:pt x="199669" y="43383"/>
                  </a:lnTo>
                  <a:lnTo>
                    <a:pt x="198032" y="35313"/>
                  </a:lnTo>
                  <a:lnTo>
                    <a:pt x="197102" y="33934"/>
                  </a:lnTo>
                  <a:close/>
                </a:path>
                <a:path w="302259" h="292735">
                  <a:moveTo>
                    <a:pt x="207460" y="11302"/>
                  </a:moveTo>
                  <a:lnTo>
                    <a:pt x="178879" y="11302"/>
                  </a:lnTo>
                  <a:lnTo>
                    <a:pt x="191364" y="13827"/>
                  </a:lnTo>
                  <a:lnTo>
                    <a:pt x="201571" y="20708"/>
                  </a:lnTo>
                  <a:lnTo>
                    <a:pt x="208458" y="30907"/>
                  </a:lnTo>
                  <a:lnTo>
                    <a:pt x="210985" y="43383"/>
                  </a:lnTo>
                  <a:lnTo>
                    <a:pt x="210985" y="60083"/>
                  </a:lnTo>
                  <a:lnTo>
                    <a:pt x="222288" y="60083"/>
                  </a:lnTo>
                  <a:lnTo>
                    <a:pt x="222288" y="43383"/>
                  </a:lnTo>
                  <a:lnTo>
                    <a:pt x="218871" y="26505"/>
                  </a:lnTo>
                  <a:lnTo>
                    <a:pt x="209559" y="12717"/>
                  </a:lnTo>
                  <a:lnTo>
                    <a:pt x="207460" y="11302"/>
                  </a:lnTo>
                  <a:close/>
                </a:path>
              </a:pathLst>
            </a:custGeom>
            <a:solidFill>
              <a:srgbClr val="45B2C5"/>
            </a:solidFill>
          </p:spPr>
          <p:txBody>
            <a:bodyPr wrap="square" lIns="0" tIns="0" rIns="0" bIns="0" rtlCol="0"/>
            <a:lstStyle/>
            <a:p>
              <a:endParaRPr/>
            </a:p>
          </p:txBody>
        </p:sp>
        <p:sp>
          <p:nvSpPr>
            <p:cNvPr id="52" name="object 42">
              <a:extLst>
                <a:ext uri="{FF2B5EF4-FFF2-40B4-BE49-F238E27FC236}">
                  <a16:creationId xmlns:a16="http://schemas.microsoft.com/office/drawing/2014/main" id="{3AE1F69A-79F5-582F-DC46-CFEE13B8043C}"/>
                </a:ext>
              </a:extLst>
            </p:cNvPr>
            <p:cNvSpPr/>
            <p:nvPr/>
          </p:nvSpPr>
          <p:spPr>
            <a:xfrm>
              <a:off x="3355560" y="4704712"/>
              <a:ext cx="302895" cy="292735"/>
            </a:xfrm>
            <a:custGeom>
              <a:avLst/>
              <a:gdLst/>
              <a:ahLst/>
              <a:cxnLst/>
              <a:rect l="l" t="t" r="r" b="b"/>
              <a:pathLst>
                <a:path w="302894" h="292735">
                  <a:moveTo>
                    <a:pt x="302272" y="79908"/>
                  </a:moveTo>
                  <a:lnTo>
                    <a:pt x="300712" y="72203"/>
                  </a:lnTo>
                  <a:lnTo>
                    <a:pt x="296460" y="65900"/>
                  </a:lnTo>
                  <a:lnTo>
                    <a:pt x="290158" y="61645"/>
                  </a:lnTo>
                  <a:lnTo>
                    <a:pt x="282448" y="60083"/>
                  </a:lnTo>
                  <a:lnTo>
                    <a:pt x="222288" y="60083"/>
                  </a:lnTo>
                  <a:lnTo>
                    <a:pt x="222288" y="43370"/>
                  </a:lnTo>
                  <a:lnTo>
                    <a:pt x="218871" y="26505"/>
                  </a:lnTo>
                  <a:lnTo>
                    <a:pt x="209559" y="12717"/>
                  </a:lnTo>
                  <a:lnTo>
                    <a:pt x="195756" y="3413"/>
                  </a:lnTo>
                  <a:lnTo>
                    <a:pt x="178866" y="0"/>
                  </a:lnTo>
                  <a:lnTo>
                    <a:pt x="123355" y="0"/>
                  </a:lnTo>
                  <a:lnTo>
                    <a:pt x="106489" y="3413"/>
                  </a:lnTo>
                  <a:lnTo>
                    <a:pt x="92702" y="12717"/>
                  </a:lnTo>
                  <a:lnTo>
                    <a:pt x="83398" y="26505"/>
                  </a:lnTo>
                  <a:lnTo>
                    <a:pt x="79984" y="43370"/>
                  </a:lnTo>
                  <a:lnTo>
                    <a:pt x="79984" y="60083"/>
                  </a:lnTo>
                  <a:lnTo>
                    <a:pt x="19824" y="60083"/>
                  </a:lnTo>
                  <a:lnTo>
                    <a:pt x="12119" y="61645"/>
                  </a:lnTo>
                  <a:lnTo>
                    <a:pt x="5816" y="65900"/>
                  </a:lnTo>
                  <a:lnTo>
                    <a:pt x="1561" y="72203"/>
                  </a:lnTo>
                  <a:lnTo>
                    <a:pt x="0" y="79908"/>
                  </a:lnTo>
                  <a:lnTo>
                    <a:pt x="0" y="260451"/>
                  </a:lnTo>
                  <a:lnTo>
                    <a:pt x="2526" y="272929"/>
                  </a:lnTo>
                  <a:lnTo>
                    <a:pt x="9413" y="283132"/>
                  </a:lnTo>
                  <a:lnTo>
                    <a:pt x="19620" y="290017"/>
                  </a:lnTo>
                  <a:lnTo>
                    <a:pt x="32105" y="292544"/>
                  </a:lnTo>
                  <a:lnTo>
                    <a:pt x="270154" y="292544"/>
                  </a:lnTo>
                  <a:lnTo>
                    <a:pt x="282639" y="290017"/>
                  </a:lnTo>
                  <a:lnTo>
                    <a:pt x="292846" y="283132"/>
                  </a:lnTo>
                  <a:lnTo>
                    <a:pt x="299733" y="272929"/>
                  </a:lnTo>
                  <a:lnTo>
                    <a:pt x="302260" y="260451"/>
                  </a:lnTo>
                  <a:lnTo>
                    <a:pt x="302260" y="79908"/>
                  </a:lnTo>
                  <a:close/>
                </a:path>
                <a:path w="302894" h="292735">
                  <a:moveTo>
                    <a:pt x="91300" y="43383"/>
                  </a:moveTo>
                  <a:lnTo>
                    <a:pt x="93824" y="30907"/>
                  </a:lnTo>
                  <a:lnTo>
                    <a:pt x="100704" y="20708"/>
                  </a:lnTo>
                  <a:lnTo>
                    <a:pt x="110899" y="13827"/>
                  </a:lnTo>
                  <a:lnTo>
                    <a:pt x="123367" y="11302"/>
                  </a:lnTo>
                  <a:lnTo>
                    <a:pt x="178879" y="11302"/>
                  </a:lnTo>
                  <a:lnTo>
                    <a:pt x="191364" y="13827"/>
                  </a:lnTo>
                  <a:lnTo>
                    <a:pt x="201571" y="20708"/>
                  </a:lnTo>
                  <a:lnTo>
                    <a:pt x="208458" y="30907"/>
                  </a:lnTo>
                  <a:lnTo>
                    <a:pt x="210985" y="43383"/>
                  </a:lnTo>
                  <a:lnTo>
                    <a:pt x="210985" y="60083"/>
                  </a:lnTo>
                  <a:lnTo>
                    <a:pt x="199669" y="60083"/>
                  </a:lnTo>
                  <a:lnTo>
                    <a:pt x="199669" y="43383"/>
                  </a:lnTo>
                  <a:lnTo>
                    <a:pt x="198031" y="35307"/>
                  </a:lnTo>
                  <a:lnTo>
                    <a:pt x="193570" y="28711"/>
                  </a:lnTo>
                  <a:lnTo>
                    <a:pt x="186960" y="24262"/>
                  </a:lnTo>
                  <a:lnTo>
                    <a:pt x="178879" y="22631"/>
                  </a:lnTo>
                  <a:lnTo>
                    <a:pt x="123367" y="22631"/>
                  </a:lnTo>
                  <a:lnTo>
                    <a:pt x="115299" y="24264"/>
                  </a:lnTo>
                  <a:lnTo>
                    <a:pt x="108707" y="28716"/>
                  </a:lnTo>
                  <a:lnTo>
                    <a:pt x="104260" y="35313"/>
                  </a:lnTo>
                  <a:lnTo>
                    <a:pt x="102628" y="43383"/>
                  </a:lnTo>
                  <a:lnTo>
                    <a:pt x="102628" y="60083"/>
                  </a:lnTo>
                  <a:lnTo>
                    <a:pt x="91300" y="60083"/>
                  </a:lnTo>
                  <a:lnTo>
                    <a:pt x="91300" y="43383"/>
                  </a:lnTo>
                  <a:close/>
                </a:path>
                <a:path w="302894" h="292735">
                  <a:moveTo>
                    <a:pt x="113931" y="60083"/>
                  </a:moveTo>
                  <a:lnTo>
                    <a:pt x="113931" y="43383"/>
                  </a:lnTo>
                  <a:lnTo>
                    <a:pt x="113931" y="38176"/>
                  </a:lnTo>
                  <a:lnTo>
                    <a:pt x="118160" y="33934"/>
                  </a:lnTo>
                  <a:lnTo>
                    <a:pt x="123367" y="33934"/>
                  </a:lnTo>
                  <a:lnTo>
                    <a:pt x="178879" y="33934"/>
                  </a:lnTo>
                  <a:lnTo>
                    <a:pt x="184099" y="33934"/>
                  </a:lnTo>
                  <a:lnTo>
                    <a:pt x="188353" y="38163"/>
                  </a:lnTo>
                  <a:lnTo>
                    <a:pt x="188353" y="43383"/>
                  </a:lnTo>
                  <a:lnTo>
                    <a:pt x="188353" y="60083"/>
                  </a:lnTo>
                  <a:lnTo>
                    <a:pt x="113931" y="60083"/>
                  </a:lnTo>
                  <a:close/>
                </a:path>
                <a:path w="302894" h="292735">
                  <a:moveTo>
                    <a:pt x="11315" y="79908"/>
                  </a:moveTo>
                  <a:lnTo>
                    <a:pt x="11315" y="75222"/>
                  </a:lnTo>
                  <a:lnTo>
                    <a:pt x="15125" y="71412"/>
                  </a:lnTo>
                  <a:lnTo>
                    <a:pt x="19824" y="71412"/>
                  </a:lnTo>
                  <a:lnTo>
                    <a:pt x="282460" y="71412"/>
                  </a:lnTo>
                  <a:lnTo>
                    <a:pt x="287147" y="71412"/>
                  </a:lnTo>
                  <a:lnTo>
                    <a:pt x="290957" y="75222"/>
                  </a:lnTo>
                  <a:lnTo>
                    <a:pt x="290957" y="79908"/>
                  </a:lnTo>
                  <a:lnTo>
                    <a:pt x="290957" y="115493"/>
                  </a:lnTo>
                  <a:lnTo>
                    <a:pt x="287251" y="133799"/>
                  </a:lnTo>
                  <a:lnTo>
                    <a:pt x="277153" y="148761"/>
                  </a:lnTo>
                  <a:lnTo>
                    <a:pt x="262190" y="158856"/>
                  </a:lnTo>
                  <a:lnTo>
                    <a:pt x="243890" y="162559"/>
                  </a:lnTo>
                  <a:lnTo>
                    <a:pt x="172059" y="162559"/>
                  </a:lnTo>
                  <a:lnTo>
                    <a:pt x="172059" y="156463"/>
                  </a:lnTo>
                  <a:lnTo>
                    <a:pt x="172059" y="147015"/>
                  </a:lnTo>
                  <a:lnTo>
                    <a:pt x="164363" y="139331"/>
                  </a:lnTo>
                  <a:lnTo>
                    <a:pt x="154901" y="139331"/>
                  </a:lnTo>
                  <a:lnTo>
                    <a:pt x="147396" y="139331"/>
                  </a:lnTo>
                  <a:lnTo>
                    <a:pt x="137934" y="139331"/>
                  </a:lnTo>
                  <a:lnTo>
                    <a:pt x="130238" y="147015"/>
                  </a:lnTo>
                  <a:lnTo>
                    <a:pt x="130238" y="156463"/>
                  </a:lnTo>
                  <a:lnTo>
                    <a:pt x="130238" y="162559"/>
                  </a:lnTo>
                  <a:lnTo>
                    <a:pt x="58407" y="162559"/>
                  </a:lnTo>
                  <a:lnTo>
                    <a:pt x="40101" y="158856"/>
                  </a:lnTo>
                  <a:lnTo>
                    <a:pt x="25139" y="148761"/>
                  </a:lnTo>
                  <a:lnTo>
                    <a:pt x="15044" y="133799"/>
                  </a:lnTo>
                  <a:lnTo>
                    <a:pt x="11341" y="115493"/>
                  </a:lnTo>
                  <a:lnTo>
                    <a:pt x="11341" y="79908"/>
                  </a:lnTo>
                  <a:close/>
                </a:path>
                <a:path w="302894" h="292735">
                  <a:moveTo>
                    <a:pt x="141541" y="168236"/>
                  </a:moveTo>
                  <a:lnTo>
                    <a:pt x="141541" y="156463"/>
                  </a:lnTo>
                  <a:lnTo>
                    <a:pt x="141541" y="153250"/>
                  </a:lnTo>
                  <a:lnTo>
                    <a:pt x="144170" y="150647"/>
                  </a:lnTo>
                  <a:lnTo>
                    <a:pt x="147396" y="150647"/>
                  </a:lnTo>
                  <a:lnTo>
                    <a:pt x="154901" y="150647"/>
                  </a:lnTo>
                  <a:lnTo>
                    <a:pt x="158127" y="150647"/>
                  </a:lnTo>
                  <a:lnTo>
                    <a:pt x="160756" y="153263"/>
                  </a:lnTo>
                  <a:lnTo>
                    <a:pt x="160756" y="156463"/>
                  </a:lnTo>
                  <a:lnTo>
                    <a:pt x="160756" y="179971"/>
                  </a:lnTo>
                  <a:lnTo>
                    <a:pt x="160756" y="183197"/>
                  </a:lnTo>
                  <a:lnTo>
                    <a:pt x="158127" y="185826"/>
                  </a:lnTo>
                  <a:lnTo>
                    <a:pt x="154901" y="185826"/>
                  </a:lnTo>
                  <a:lnTo>
                    <a:pt x="147396" y="185826"/>
                  </a:lnTo>
                  <a:lnTo>
                    <a:pt x="144170" y="185826"/>
                  </a:lnTo>
                  <a:lnTo>
                    <a:pt x="141541" y="183197"/>
                  </a:lnTo>
                  <a:lnTo>
                    <a:pt x="141541" y="179971"/>
                  </a:lnTo>
                  <a:lnTo>
                    <a:pt x="141541" y="168236"/>
                  </a:lnTo>
                  <a:close/>
                </a:path>
                <a:path w="302894" h="292735">
                  <a:moveTo>
                    <a:pt x="290957" y="260464"/>
                  </a:moveTo>
                  <a:lnTo>
                    <a:pt x="289319" y="268548"/>
                  </a:lnTo>
                  <a:lnTo>
                    <a:pt x="284859" y="275153"/>
                  </a:lnTo>
                  <a:lnTo>
                    <a:pt x="278253" y="279607"/>
                  </a:lnTo>
                  <a:lnTo>
                    <a:pt x="270179" y="281241"/>
                  </a:lnTo>
                  <a:lnTo>
                    <a:pt x="32118" y="281241"/>
                  </a:lnTo>
                  <a:lnTo>
                    <a:pt x="24033" y="279605"/>
                  </a:lnTo>
                  <a:lnTo>
                    <a:pt x="17429" y="275148"/>
                  </a:lnTo>
                  <a:lnTo>
                    <a:pt x="12974" y="268543"/>
                  </a:lnTo>
                  <a:lnTo>
                    <a:pt x="11341" y="260464"/>
                  </a:lnTo>
                  <a:lnTo>
                    <a:pt x="11341" y="149885"/>
                  </a:lnTo>
                  <a:lnTo>
                    <a:pt x="20461" y="159754"/>
                  </a:lnTo>
                  <a:lnTo>
                    <a:pt x="31611" y="167325"/>
                  </a:lnTo>
                  <a:lnTo>
                    <a:pt x="44393" y="172177"/>
                  </a:lnTo>
                  <a:lnTo>
                    <a:pt x="58407" y="173888"/>
                  </a:lnTo>
                  <a:lnTo>
                    <a:pt x="130238" y="173888"/>
                  </a:lnTo>
                  <a:lnTo>
                    <a:pt x="130238" y="179971"/>
                  </a:lnTo>
                  <a:lnTo>
                    <a:pt x="130238" y="189433"/>
                  </a:lnTo>
                  <a:lnTo>
                    <a:pt x="137934" y="197129"/>
                  </a:lnTo>
                  <a:lnTo>
                    <a:pt x="147396" y="197129"/>
                  </a:lnTo>
                  <a:lnTo>
                    <a:pt x="154901" y="197129"/>
                  </a:lnTo>
                  <a:lnTo>
                    <a:pt x="164363" y="197129"/>
                  </a:lnTo>
                  <a:lnTo>
                    <a:pt x="172059" y="189433"/>
                  </a:lnTo>
                  <a:lnTo>
                    <a:pt x="172059" y="179971"/>
                  </a:lnTo>
                  <a:lnTo>
                    <a:pt x="172059" y="173888"/>
                  </a:lnTo>
                  <a:lnTo>
                    <a:pt x="243890" y="173888"/>
                  </a:lnTo>
                  <a:lnTo>
                    <a:pt x="257904" y="172181"/>
                  </a:lnTo>
                  <a:lnTo>
                    <a:pt x="270686" y="167335"/>
                  </a:lnTo>
                  <a:lnTo>
                    <a:pt x="281836" y="159765"/>
                  </a:lnTo>
                  <a:lnTo>
                    <a:pt x="290957" y="149885"/>
                  </a:lnTo>
                  <a:lnTo>
                    <a:pt x="290957" y="260464"/>
                  </a:lnTo>
                  <a:close/>
                </a:path>
              </a:pathLst>
            </a:custGeom>
            <a:ln w="3175">
              <a:solidFill>
                <a:srgbClr val="45B2C5"/>
              </a:solidFill>
            </a:ln>
          </p:spPr>
          <p:txBody>
            <a:bodyPr wrap="square" lIns="0" tIns="0" rIns="0" bIns="0" rtlCol="0"/>
            <a:lstStyle/>
            <a:p>
              <a:endParaRPr/>
            </a:p>
          </p:txBody>
        </p:sp>
      </p:grpSp>
      <p:pic>
        <p:nvPicPr>
          <p:cNvPr id="53" name="object 19">
            <a:extLst>
              <a:ext uri="{FF2B5EF4-FFF2-40B4-BE49-F238E27FC236}">
                <a16:creationId xmlns:a16="http://schemas.microsoft.com/office/drawing/2014/main" id="{B4EF0D2F-90FB-8249-93B0-0DB24E096C0E}"/>
              </a:ext>
            </a:extLst>
          </p:cNvPr>
          <p:cNvPicPr/>
          <p:nvPr/>
        </p:nvPicPr>
        <p:blipFill>
          <a:blip r:embed="rId3" cstate="print">
            <a:duotone>
              <a:schemeClr val="accent5">
                <a:shade val="45000"/>
                <a:satMod val="135000"/>
              </a:schemeClr>
              <a:prstClr val="white"/>
            </a:duotone>
          </a:blip>
          <a:srcRect l="29654" t="9355" r="28454" b="67057"/>
          <a:stretch/>
        </p:blipFill>
        <p:spPr>
          <a:xfrm>
            <a:off x="967246" y="7093472"/>
            <a:ext cx="609600" cy="381000"/>
          </a:xfrm>
          <a:prstGeom prst="rect">
            <a:avLst/>
          </a:prstGeom>
          <a:noFill/>
          <a:ln>
            <a:noFill/>
          </a:ln>
        </p:spPr>
      </p:pic>
      <p:sp>
        <p:nvSpPr>
          <p:cNvPr id="61" name="TextBox 60">
            <a:extLst>
              <a:ext uri="{FF2B5EF4-FFF2-40B4-BE49-F238E27FC236}">
                <a16:creationId xmlns:a16="http://schemas.microsoft.com/office/drawing/2014/main" id="{1E8A8BD6-49D7-02C9-7935-C2FD977644A2}"/>
              </a:ext>
            </a:extLst>
          </p:cNvPr>
          <p:cNvSpPr txBox="1"/>
          <p:nvPr/>
        </p:nvSpPr>
        <p:spPr>
          <a:xfrm>
            <a:off x="432729" y="5270500"/>
            <a:ext cx="1283390" cy="1061829"/>
          </a:xfrm>
          <a:prstGeom prst="rect">
            <a:avLst/>
          </a:prstGeom>
          <a:noFill/>
        </p:spPr>
        <p:txBody>
          <a:bodyPr wrap="square" lIns="0">
            <a:spAutoFit/>
          </a:bodyPr>
          <a:lstStyle/>
          <a:p>
            <a:pPr marL="12700" algn="l"/>
            <a:r>
              <a:rPr lang="en-US" sz="1000" spc="-10">
                <a:solidFill>
                  <a:schemeClr val="tx1"/>
                </a:solidFill>
                <a:latin typeface="Source Sans Pro"/>
              </a:rPr>
              <a:t>Total value-added GDP contribution: </a:t>
            </a:r>
            <a:br>
              <a:rPr lang="en-US" sz="1000" spc="-10">
                <a:solidFill>
                  <a:schemeClr val="tx1"/>
                </a:solidFill>
                <a:latin typeface="Source Sans Pro"/>
              </a:rPr>
            </a:br>
            <a:r>
              <a:rPr lang="en-US" sz="2150" b="1" spc="-20">
                <a:solidFill>
                  <a:schemeClr val="tx1"/>
                </a:solidFill>
                <a:latin typeface="Source Sans Pro SemiBold"/>
              </a:rPr>
              <a:t>$2.3 Billion</a:t>
            </a:r>
          </a:p>
        </p:txBody>
      </p:sp>
      <p:sp>
        <p:nvSpPr>
          <p:cNvPr id="66" name="TextBox 65">
            <a:extLst>
              <a:ext uri="{FF2B5EF4-FFF2-40B4-BE49-F238E27FC236}">
                <a16:creationId xmlns:a16="http://schemas.microsoft.com/office/drawing/2014/main" id="{44C101D4-373D-12F1-BCFE-BE16427E7F56}"/>
              </a:ext>
            </a:extLst>
          </p:cNvPr>
          <p:cNvSpPr txBox="1"/>
          <p:nvPr/>
        </p:nvSpPr>
        <p:spPr>
          <a:xfrm>
            <a:off x="361088" y="9093392"/>
            <a:ext cx="1801741" cy="1015663"/>
          </a:xfrm>
          <a:prstGeom prst="rect">
            <a:avLst/>
          </a:prstGeom>
          <a:noFill/>
        </p:spPr>
        <p:txBody>
          <a:bodyPr wrap="square" lIns="0" tIns="45720" rIns="91440" bIns="45720" anchor="t">
            <a:spAutoFit/>
          </a:bodyPr>
          <a:lstStyle/>
          <a:p>
            <a:r>
              <a:rPr lang="en-US" sz="1000" spc="-10" dirty="0">
                <a:solidFill>
                  <a:srgbClr val="231F20"/>
                </a:solidFill>
                <a:latin typeface="Source Sans Pro"/>
              </a:rPr>
              <a:t>These exports </a:t>
            </a:r>
            <a:r>
              <a:rPr lang="en-US" sz="1000" spc="-10" dirty="0">
                <a:solidFill>
                  <a:schemeClr val="tx1"/>
                </a:solidFill>
                <a:latin typeface="Source Sans Pro"/>
              </a:rPr>
              <a:t>consist</a:t>
            </a:r>
            <a:r>
              <a:rPr lang="en-US" sz="1000" spc="-10" dirty="0">
                <a:solidFill>
                  <a:srgbClr val="231F20"/>
                </a:solidFill>
                <a:latin typeface="Source Sans Pro"/>
              </a:rPr>
              <a:t> primarily of advanced diagnostic MRI systems and components manufactured in Florence and shipped to healthcare providers and distributors worldwide.</a:t>
            </a:r>
          </a:p>
        </p:txBody>
      </p:sp>
      <p:sp>
        <p:nvSpPr>
          <p:cNvPr id="67" name="object 17">
            <a:extLst>
              <a:ext uri="{FF2B5EF4-FFF2-40B4-BE49-F238E27FC236}">
                <a16:creationId xmlns:a16="http://schemas.microsoft.com/office/drawing/2014/main" id="{1471FF54-D0EA-5C1A-B67E-A3370D7D1A8D}"/>
              </a:ext>
            </a:extLst>
          </p:cNvPr>
          <p:cNvSpPr/>
          <p:nvPr/>
        </p:nvSpPr>
        <p:spPr>
          <a:xfrm>
            <a:off x="3108645" y="4597461"/>
            <a:ext cx="45719" cy="1663640"/>
          </a:xfrm>
          <a:custGeom>
            <a:avLst/>
            <a:gdLst/>
            <a:ahLst/>
            <a:cxnLst/>
            <a:rect l="l" t="t" r="r" b="b"/>
            <a:pathLst>
              <a:path h="1420495">
                <a:moveTo>
                  <a:pt x="0" y="1420368"/>
                </a:moveTo>
                <a:lnTo>
                  <a:pt x="0" y="0"/>
                </a:lnTo>
              </a:path>
            </a:pathLst>
          </a:custGeom>
          <a:ln w="6350">
            <a:solidFill>
              <a:srgbClr val="231F20"/>
            </a:solidFill>
          </a:ln>
        </p:spPr>
        <p:txBody>
          <a:bodyPr wrap="square" lIns="0" tIns="0" rIns="0" bIns="0" rtlCol="0"/>
          <a:lstStyle/>
          <a:p>
            <a:endParaRPr/>
          </a:p>
        </p:txBody>
      </p:sp>
      <p:sp>
        <p:nvSpPr>
          <p:cNvPr id="44" name="TextBox 43">
            <a:extLst>
              <a:ext uri="{FF2B5EF4-FFF2-40B4-BE49-F238E27FC236}">
                <a16:creationId xmlns:a16="http://schemas.microsoft.com/office/drawing/2014/main" id="{37325205-BD2D-65B8-D00A-6B1248F8C153}"/>
              </a:ext>
            </a:extLst>
          </p:cNvPr>
          <p:cNvSpPr txBox="1"/>
          <p:nvPr/>
        </p:nvSpPr>
        <p:spPr>
          <a:xfrm>
            <a:off x="1660845" y="4576059"/>
            <a:ext cx="1371600" cy="1661993"/>
          </a:xfrm>
          <a:prstGeom prst="rect">
            <a:avLst/>
          </a:prstGeom>
          <a:noFill/>
        </p:spPr>
        <p:txBody>
          <a:bodyPr wrap="square" rtlCol="0">
            <a:spAutoFit/>
          </a:bodyPr>
          <a:lstStyle/>
          <a:p>
            <a:pPr marL="12700">
              <a:spcAft>
                <a:spcPts val="600"/>
              </a:spcAft>
            </a:pPr>
            <a:r>
              <a:rPr lang="en-US" sz="1100" spc="-20" dirty="0">
                <a:solidFill>
                  <a:schemeClr val="tx1"/>
                </a:solidFill>
                <a:latin typeface="Source Sans Pro"/>
              </a:rPr>
              <a:t>Manufacturing </a:t>
            </a:r>
            <a:br>
              <a:rPr lang="en-US" sz="1100" spc="-20" dirty="0">
                <a:solidFill>
                  <a:schemeClr val="tx1"/>
                </a:solidFill>
                <a:latin typeface="Source Sans Pro"/>
              </a:rPr>
            </a:br>
            <a:r>
              <a:rPr lang="en-US" sz="1600" b="1" spc="-20" dirty="0">
                <a:solidFill>
                  <a:schemeClr val="tx1"/>
                </a:solidFill>
                <a:latin typeface="Source Sans Pro SemiBold"/>
              </a:rPr>
              <a:t>$732 million</a:t>
            </a:r>
          </a:p>
          <a:p>
            <a:pPr marL="12700">
              <a:spcAft>
                <a:spcPts val="600"/>
              </a:spcAft>
            </a:pPr>
            <a:r>
              <a:rPr lang="en-US" sz="1100" spc="-20" dirty="0">
                <a:solidFill>
                  <a:schemeClr val="tx1"/>
                </a:solidFill>
                <a:latin typeface="Source Sans Pro"/>
              </a:rPr>
              <a:t>Professional and business services </a:t>
            </a:r>
            <a:br>
              <a:rPr lang="en-US" sz="1100" spc="-20" dirty="0">
                <a:solidFill>
                  <a:schemeClr val="tx1"/>
                </a:solidFill>
                <a:latin typeface="Source Sans Pro"/>
              </a:rPr>
            </a:br>
            <a:r>
              <a:rPr lang="en-US" sz="1600" b="1" spc="-20" dirty="0">
                <a:solidFill>
                  <a:schemeClr val="tx1"/>
                </a:solidFill>
                <a:latin typeface="Source Sans Pro SemiBold"/>
              </a:rPr>
              <a:t>$401 million</a:t>
            </a:r>
          </a:p>
          <a:p>
            <a:pPr marL="12700">
              <a:spcAft>
                <a:spcPts val="600"/>
              </a:spcAft>
            </a:pPr>
            <a:r>
              <a:rPr lang="en-US" sz="1100" spc="-20" dirty="0">
                <a:solidFill>
                  <a:schemeClr val="tx1"/>
                </a:solidFill>
                <a:latin typeface="Source Sans Pro"/>
              </a:rPr>
              <a:t>Retail and trade </a:t>
            </a:r>
            <a:br>
              <a:rPr lang="en-US" sz="1100" spc="-20" dirty="0">
                <a:solidFill>
                  <a:schemeClr val="tx1"/>
                </a:solidFill>
                <a:latin typeface="Source Sans Pro"/>
              </a:rPr>
            </a:br>
            <a:r>
              <a:rPr lang="en-US" sz="1600" b="1" spc="-20" dirty="0">
                <a:solidFill>
                  <a:schemeClr val="tx1"/>
                </a:solidFill>
                <a:latin typeface="Source Sans Pro SemiBold"/>
              </a:rPr>
              <a:t>$241 million</a:t>
            </a:r>
          </a:p>
        </p:txBody>
      </p:sp>
      <p:pic>
        <p:nvPicPr>
          <p:cNvPr id="76" name="Graphic 75">
            <a:extLst>
              <a:ext uri="{FF2B5EF4-FFF2-40B4-BE49-F238E27FC236}">
                <a16:creationId xmlns:a16="http://schemas.microsoft.com/office/drawing/2014/main" id="{48E558FC-1674-EF7C-ECB1-5284DC0120D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124684" y="8876665"/>
            <a:ext cx="1447800" cy="1447800"/>
          </a:xfrm>
          <a:prstGeom prst="rect">
            <a:avLst/>
          </a:prstGeom>
        </p:spPr>
      </p:pic>
      <p:sp>
        <p:nvSpPr>
          <p:cNvPr id="78" name="object 29">
            <a:extLst>
              <a:ext uri="{FF2B5EF4-FFF2-40B4-BE49-F238E27FC236}">
                <a16:creationId xmlns:a16="http://schemas.microsoft.com/office/drawing/2014/main" id="{6F67B91F-3323-544A-E820-CEED3CE96E97}"/>
              </a:ext>
            </a:extLst>
          </p:cNvPr>
          <p:cNvSpPr txBox="1"/>
          <p:nvPr/>
        </p:nvSpPr>
        <p:spPr>
          <a:xfrm>
            <a:off x="2757170" y="9422181"/>
            <a:ext cx="182880" cy="191719"/>
          </a:xfrm>
          <a:prstGeom prst="rect">
            <a:avLst/>
          </a:prstGeom>
        </p:spPr>
        <p:txBody>
          <a:bodyPr vert="horz" wrap="square" lIns="0" tIns="14605" rIns="0" bIns="0" rtlCol="0">
            <a:spAutoFit/>
          </a:bodyPr>
          <a:lstStyle/>
          <a:p>
            <a:pPr marL="12700">
              <a:lnSpc>
                <a:spcPct val="100000"/>
              </a:lnSpc>
              <a:spcBef>
                <a:spcPts val="115"/>
              </a:spcBef>
            </a:pPr>
            <a:r>
              <a:rPr lang="en-US" sz="1150" b="1" spc="-25">
                <a:solidFill>
                  <a:srgbClr val="FFFFFF"/>
                </a:solidFill>
                <a:latin typeface="Source Sans Pro SemiBold"/>
                <a:cs typeface="Source Sans Pro SemiBold"/>
              </a:rPr>
              <a:t>SC</a:t>
            </a:r>
            <a:endParaRPr sz="1150">
              <a:latin typeface="Source Sans Pro SemiBold"/>
              <a:cs typeface="Source Sans Pro SemiBold"/>
            </a:endParaRPr>
          </a:p>
        </p:txBody>
      </p:sp>
      <p:grpSp>
        <p:nvGrpSpPr>
          <p:cNvPr id="101" name="object 25">
            <a:extLst>
              <a:ext uri="{FF2B5EF4-FFF2-40B4-BE49-F238E27FC236}">
                <a16:creationId xmlns:a16="http://schemas.microsoft.com/office/drawing/2014/main" id="{B38E60D8-4B48-43A2-627A-E81C24F26AC6}"/>
              </a:ext>
            </a:extLst>
          </p:cNvPr>
          <p:cNvGrpSpPr/>
          <p:nvPr/>
        </p:nvGrpSpPr>
        <p:grpSpPr>
          <a:xfrm>
            <a:off x="3244850" y="9080500"/>
            <a:ext cx="725935" cy="247650"/>
            <a:chOff x="2084386" y="8869608"/>
            <a:chExt cx="612140" cy="247650"/>
          </a:xfrm>
        </p:grpSpPr>
        <p:sp>
          <p:nvSpPr>
            <p:cNvPr id="102" name="object 26">
              <a:extLst>
                <a:ext uri="{FF2B5EF4-FFF2-40B4-BE49-F238E27FC236}">
                  <a16:creationId xmlns:a16="http://schemas.microsoft.com/office/drawing/2014/main" id="{E513D736-29AA-00E8-04FD-88C471AB650B}"/>
                </a:ext>
              </a:extLst>
            </p:cNvPr>
            <p:cNvSpPr/>
            <p:nvPr/>
          </p:nvSpPr>
          <p:spPr>
            <a:xfrm>
              <a:off x="2084386" y="8890680"/>
              <a:ext cx="597535" cy="226695"/>
            </a:xfrm>
            <a:custGeom>
              <a:avLst/>
              <a:gdLst/>
              <a:ahLst/>
              <a:cxnLst/>
              <a:rect l="l" t="t" r="r" b="b"/>
              <a:pathLst>
                <a:path w="597535" h="226695">
                  <a:moveTo>
                    <a:pt x="297211" y="0"/>
                  </a:moveTo>
                  <a:lnTo>
                    <a:pt x="255139" y="1715"/>
                  </a:lnTo>
                  <a:lnTo>
                    <a:pt x="215118" y="8596"/>
                  </a:lnTo>
                  <a:lnTo>
                    <a:pt x="177177" y="20651"/>
                  </a:lnTo>
                  <a:lnTo>
                    <a:pt x="118136" y="52792"/>
                  </a:lnTo>
                  <a:lnTo>
                    <a:pt x="72947" y="92605"/>
                  </a:lnTo>
                  <a:lnTo>
                    <a:pt x="40152" y="134294"/>
                  </a:lnTo>
                  <a:lnTo>
                    <a:pt x="18293" y="172061"/>
                  </a:lnTo>
                  <a:lnTo>
                    <a:pt x="1549" y="212637"/>
                  </a:lnTo>
                  <a:lnTo>
                    <a:pt x="0" y="217844"/>
                  </a:lnTo>
                  <a:lnTo>
                    <a:pt x="2946" y="223343"/>
                  </a:lnTo>
                  <a:lnTo>
                    <a:pt x="13411" y="226455"/>
                  </a:lnTo>
                  <a:lnTo>
                    <a:pt x="18897" y="223483"/>
                  </a:lnTo>
                  <a:lnTo>
                    <a:pt x="20459" y="218263"/>
                  </a:lnTo>
                  <a:lnTo>
                    <a:pt x="25788" y="203824"/>
                  </a:lnTo>
                  <a:lnTo>
                    <a:pt x="42731" y="168705"/>
                  </a:lnTo>
                  <a:lnTo>
                    <a:pt x="73431" y="122871"/>
                  </a:lnTo>
                  <a:lnTo>
                    <a:pt x="120034" y="76286"/>
                  </a:lnTo>
                  <a:lnTo>
                    <a:pt x="184683" y="38914"/>
                  </a:lnTo>
                  <a:lnTo>
                    <a:pt x="225288" y="26505"/>
                  </a:lnTo>
                  <a:lnTo>
                    <a:pt x="268533" y="20374"/>
                  </a:lnTo>
                  <a:lnTo>
                    <a:pt x="314374" y="20512"/>
                  </a:lnTo>
                  <a:lnTo>
                    <a:pt x="362767" y="26911"/>
                  </a:lnTo>
                  <a:lnTo>
                    <a:pt x="413669" y="39562"/>
                  </a:lnTo>
                  <a:lnTo>
                    <a:pt x="467038" y="58457"/>
                  </a:lnTo>
                  <a:lnTo>
                    <a:pt x="522829" y="83589"/>
                  </a:lnTo>
                  <a:lnTo>
                    <a:pt x="580999" y="114949"/>
                  </a:lnTo>
                  <a:lnTo>
                    <a:pt x="585711" y="117692"/>
                  </a:lnTo>
                  <a:lnTo>
                    <a:pt x="591743" y="116092"/>
                  </a:lnTo>
                  <a:lnTo>
                    <a:pt x="597166" y="106757"/>
                  </a:lnTo>
                  <a:lnTo>
                    <a:pt x="595680" y="100864"/>
                  </a:lnTo>
                  <a:lnTo>
                    <a:pt x="591184" y="98058"/>
                  </a:lnTo>
                  <a:lnTo>
                    <a:pt x="537202" y="68719"/>
                  </a:lnTo>
                  <a:lnTo>
                    <a:pt x="485358" y="44689"/>
                  </a:lnTo>
                  <a:lnTo>
                    <a:pt x="435405" y="25796"/>
                  </a:lnTo>
                  <a:lnTo>
                    <a:pt x="387375" y="12046"/>
                  </a:lnTo>
                  <a:lnTo>
                    <a:pt x="341300" y="3445"/>
                  </a:lnTo>
                  <a:lnTo>
                    <a:pt x="297211" y="0"/>
                  </a:lnTo>
                  <a:close/>
                </a:path>
              </a:pathLst>
            </a:custGeom>
            <a:solidFill>
              <a:srgbClr val="000000"/>
            </a:solidFill>
          </p:spPr>
          <p:txBody>
            <a:bodyPr wrap="square" lIns="0" tIns="0" rIns="0" bIns="0" rtlCol="0"/>
            <a:lstStyle/>
            <a:p>
              <a:endParaRPr/>
            </a:p>
          </p:txBody>
        </p:sp>
        <p:pic>
          <p:nvPicPr>
            <p:cNvPr id="103" name="object 27">
              <a:extLst>
                <a:ext uri="{FF2B5EF4-FFF2-40B4-BE49-F238E27FC236}">
                  <a16:creationId xmlns:a16="http://schemas.microsoft.com/office/drawing/2014/main" id="{E71CDB27-BE5E-FF4A-AD7E-A30A2BF0A387}"/>
                </a:ext>
              </a:extLst>
            </p:cNvPr>
            <p:cNvPicPr/>
            <p:nvPr/>
          </p:nvPicPr>
          <p:blipFill>
            <a:blip r:embed="rId6" cstate="print"/>
            <a:stretch>
              <a:fillRect/>
            </a:stretch>
          </p:blipFill>
          <p:spPr>
            <a:xfrm>
              <a:off x="2547031" y="8869608"/>
              <a:ext cx="148920" cy="187172"/>
            </a:xfrm>
            <a:prstGeom prst="rect">
              <a:avLst/>
            </a:prstGeom>
          </p:spPr>
        </p:pic>
      </p:grpSp>
      <p:grpSp>
        <p:nvGrpSpPr>
          <p:cNvPr id="126" name="Group 125">
            <a:extLst>
              <a:ext uri="{FF2B5EF4-FFF2-40B4-BE49-F238E27FC236}">
                <a16:creationId xmlns:a16="http://schemas.microsoft.com/office/drawing/2014/main" id="{94C35453-F743-0C77-8DB6-CB54809F1BF4}"/>
              </a:ext>
            </a:extLst>
          </p:cNvPr>
          <p:cNvGrpSpPr/>
          <p:nvPr/>
        </p:nvGrpSpPr>
        <p:grpSpPr>
          <a:xfrm>
            <a:off x="425450" y="4641850"/>
            <a:ext cx="1019990" cy="552450"/>
            <a:chOff x="425450" y="4718050"/>
            <a:chExt cx="914474" cy="495300"/>
          </a:xfrm>
        </p:grpSpPr>
        <p:pic>
          <p:nvPicPr>
            <p:cNvPr id="106" name="Picture Placeholder 115">
              <a:extLst>
                <a:ext uri="{FF2B5EF4-FFF2-40B4-BE49-F238E27FC236}">
                  <a16:creationId xmlns:a16="http://schemas.microsoft.com/office/drawing/2014/main" id="{9C4A083D-F21E-D90E-18ED-DFD7D22F489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425450" y="4718050"/>
              <a:ext cx="152474" cy="152400"/>
            </a:xfrm>
            <a:prstGeom prst="rect">
              <a:avLst/>
            </a:prstGeom>
          </p:spPr>
        </p:pic>
        <p:pic>
          <p:nvPicPr>
            <p:cNvPr id="107" name="Picture Placeholder 115">
              <a:extLst>
                <a:ext uri="{FF2B5EF4-FFF2-40B4-BE49-F238E27FC236}">
                  <a16:creationId xmlns:a16="http://schemas.microsoft.com/office/drawing/2014/main" id="{B5F4AA2C-4F9B-EC5E-1779-7CB94B19CF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615950" y="4718050"/>
              <a:ext cx="152474" cy="152400"/>
            </a:xfrm>
            <a:prstGeom prst="rect">
              <a:avLst/>
            </a:prstGeom>
          </p:spPr>
        </p:pic>
        <p:pic>
          <p:nvPicPr>
            <p:cNvPr id="108" name="Picture Placeholder 115">
              <a:extLst>
                <a:ext uri="{FF2B5EF4-FFF2-40B4-BE49-F238E27FC236}">
                  <a16:creationId xmlns:a16="http://schemas.microsoft.com/office/drawing/2014/main" id="{B5A19B14-A809-F5F2-5518-8F1C52B7166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806450" y="4718050"/>
              <a:ext cx="152474" cy="152400"/>
            </a:xfrm>
            <a:prstGeom prst="rect">
              <a:avLst/>
            </a:prstGeom>
          </p:spPr>
        </p:pic>
        <p:pic>
          <p:nvPicPr>
            <p:cNvPr id="109" name="Picture Placeholder 115">
              <a:extLst>
                <a:ext uri="{FF2B5EF4-FFF2-40B4-BE49-F238E27FC236}">
                  <a16:creationId xmlns:a16="http://schemas.microsoft.com/office/drawing/2014/main" id="{30671738-8ED8-DC45-0C38-F02FFA66946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996950" y="4718050"/>
              <a:ext cx="152474" cy="152400"/>
            </a:xfrm>
            <a:prstGeom prst="rect">
              <a:avLst/>
            </a:prstGeom>
          </p:spPr>
        </p:pic>
        <p:pic>
          <p:nvPicPr>
            <p:cNvPr id="110" name="Picture Placeholder 115">
              <a:extLst>
                <a:ext uri="{FF2B5EF4-FFF2-40B4-BE49-F238E27FC236}">
                  <a16:creationId xmlns:a16="http://schemas.microsoft.com/office/drawing/2014/main" id="{B803E26F-62A1-F4E3-0EB7-AA44A67870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1187450" y="4718050"/>
              <a:ext cx="152474" cy="152400"/>
            </a:xfrm>
            <a:prstGeom prst="rect">
              <a:avLst/>
            </a:prstGeom>
          </p:spPr>
        </p:pic>
        <p:pic>
          <p:nvPicPr>
            <p:cNvPr id="116" name="Picture Placeholder 115">
              <a:extLst>
                <a:ext uri="{FF2B5EF4-FFF2-40B4-BE49-F238E27FC236}">
                  <a16:creationId xmlns:a16="http://schemas.microsoft.com/office/drawing/2014/main" id="{F4036907-5677-ABB4-7A18-8A49E356F11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425450" y="4889500"/>
              <a:ext cx="152474" cy="152400"/>
            </a:xfrm>
            <a:prstGeom prst="rect">
              <a:avLst/>
            </a:prstGeom>
          </p:spPr>
        </p:pic>
        <p:pic>
          <p:nvPicPr>
            <p:cNvPr id="117" name="Picture Placeholder 115">
              <a:extLst>
                <a:ext uri="{FF2B5EF4-FFF2-40B4-BE49-F238E27FC236}">
                  <a16:creationId xmlns:a16="http://schemas.microsoft.com/office/drawing/2014/main" id="{6008853A-BF4D-7710-3026-C5211DB4664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615950" y="4889500"/>
              <a:ext cx="152474" cy="152400"/>
            </a:xfrm>
            <a:prstGeom prst="rect">
              <a:avLst/>
            </a:prstGeom>
          </p:spPr>
        </p:pic>
        <p:pic>
          <p:nvPicPr>
            <p:cNvPr id="118" name="Picture Placeholder 115">
              <a:extLst>
                <a:ext uri="{FF2B5EF4-FFF2-40B4-BE49-F238E27FC236}">
                  <a16:creationId xmlns:a16="http://schemas.microsoft.com/office/drawing/2014/main" id="{2D34C334-DFF8-E630-752E-BA096EB26E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806450" y="4889500"/>
              <a:ext cx="152474" cy="152400"/>
            </a:xfrm>
            <a:prstGeom prst="rect">
              <a:avLst/>
            </a:prstGeom>
          </p:spPr>
        </p:pic>
        <p:pic>
          <p:nvPicPr>
            <p:cNvPr id="119" name="Picture Placeholder 115">
              <a:extLst>
                <a:ext uri="{FF2B5EF4-FFF2-40B4-BE49-F238E27FC236}">
                  <a16:creationId xmlns:a16="http://schemas.microsoft.com/office/drawing/2014/main" id="{2F452B44-2AE0-0D10-626F-1BEFA76C515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996950" y="4889500"/>
              <a:ext cx="152474" cy="152400"/>
            </a:xfrm>
            <a:prstGeom prst="rect">
              <a:avLst/>
            </a:prstGeom>
          </p:spPr>
        </p:pic>
        <p:pic>
          <p:nvPicPr>
            <p:cNvPr id="120" name="Picture Placeholder 115">
              <a:extLst>
                <a:ext uri="{FF2B5EF4-FFF2-40B4-BE49-F238E27FC236}">
                  <a16:creationId xmlns:a16="http://schemas.microsoft.com/office/drawing/2014/main" id="{79A27883-4634-7D9E-F038-A6EF6FFBB8A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1187450" y="4889500"/>
              <a:ext cx="152474" cy="152400"/>
            </a:xfrm>
            <a:prstGeom prst="rect">
              <a:avLst/>
            </a:prstGeom>
          </p:spPr>
        </p:pic>
        <p:pic>
          <p:nvPicPr>
            <p:cNvPr id="121" name="Picture Placeholder 115">
              <a:extLst>
                <a:ext uri="{FF2B5EF4-FFF2-40B4-BE49-F238E27FC236}">
                  <a16:creationId xmlns:a16="http://schemas.microsoft.com/office/drawing/2014/main" id="{119B14AE-604C-6BB5-EC4A-594C276CDB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425450" y="5060950"/>
              <a:ext cx="152474" cy="152400"/>
            </a:xfrm>
            <a:prstGeom prst="rect">
              <a:avLst/>
            </a:prstGeom>
          </p:spPr>
        </p:pic>
        <p:pic>
          <p:nvPicPr>
            <p:cNvPr id="122" name="Picture Placeholder 115">
              <a:extLst>
                <a:ext uri="{FF2B5EF4-FFF2-40B4-BE49-F238E27FC236}">
                  <a16:creationId xmlns:a16="http://schemas.microsoft.com/office/drawing/2014/main" id="{745B9C99-888F-0C28-DD0F-9CAB7EB66A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615950" y="5060950"/>
              <a:ext cx="152474" cy="152400"/>
            </a:xfrm>
            <a:prstGeom prst="rect">
              <a:avLst/>
            </a:prstGeom>
          </p:spPr>
        </p:pic>
        <p:pic>
          <p:nvPicPr>
            <p:cNvPr id="123" name="Picture Placeholder 115">
              <a:extLst>
                <a:ext uri="{FF2B5EF4-FFF2-40B4-BE49-F238E27FC236}">
                  <a16:creationId xmlns:a16="http://schemas.microsoft.com/office/drawing/2014/main" id="{58A3A933-5BF0-6C25-D42C-C7CF4B82AAA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806450" y="5060950"/>
              <a:ext cx="152474" cy="152400"/>
            </a:xfrm>
            <a:prstGeom prst="rect">
              <a:avLst/>
            </a:prstGeom>
          </p:spPr>
        </p:pic>
        <p:pic>
          <p:nvPicPr>
            <p:cNvPr id="124" name="Picture Placeholder 115">
              <a:extLst>
                <a:ext uri="{FF2B5EF4-FFF2-40B4-BE49-F238E27FC236}">
                  <a16:creationId xmlns:a16="http://schemas.microsoft.com/office/drawing/2014/main" id="{8D098A30-484A-1E33-6E4D-9471DFED4DC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996950" y="5060950"/>
              <a:ext cx="152474" cy="152400"/>
            </a:xfrm>
            <a:prstGeom prst="rect">
              <a:avLst/>
            </a:prstGeom>
          </p:spPr>
        </p:pic>
        <p:pic>
          <p:nvPicPr>
            <p:cNvPr id="125" name="Picture Placeholder 115">
              <a:extLst>
                <a:ext uri="{FF2B5EF4-FFF2-40B4-BE49-F238E27FC236}">
                  <a16:creationId xmlns:a16="http://schemas.microsoft.com/office/drawing/2014/main" id="{7EE882DE-DB57-8A9B-C9F7-8EB7A187402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t="84" b="84"/>
            <a:stretch>
              <a:fillRect/>
            </a:stretch>
          </p:blipFill>
          <p:spPr>
            <a:xfrm>
              <a:off x="1187450" y="5060950"/>
              <a:ext cx="152474" cy="152400"/>
            </a:xfrm>
            <a:prstGeom prst="rect">
              <a:avLst/>
            </a:prstGeom>
          </p:spPr>
        </p:pic>
      </p:grpSp>
      <p:sp>
        <p:nvSpPr>
          <p:cNvPr id="6" name="TextBox 5">
            <a:extLst>
              <a:ext uri="{FF2B5EF4-FFF2-40B4-BE49-F238E27FC236}">
                <a16:creationId xmlns:a16="http://schemas.microsoft.com/office/drawing/2014/main" id="{B0BB28DD-CAB5-3517-B410-5851E2BB9C6D}"/>
              </a:ext>
            </a:extLst>
          </p:cNvPr>
          <p:cNvSpPr txBox="1"/>
          <p:nvPr/>
        </p:nvSpPr>
        <p:spPr>
          <a:xfrm>
            <a:off x="2188368" y="7293452"/>
            <a:ext cx="2459209" cy="861774"/>
          </a:xfrm>
          <a:prstGeom prst="rect">
            <a:avLst/>
          </a:prstGeom>
          <a:noFill/>
        </p:spPr>
        <p:txBody>
          <a:bodyPr wrap="square" lIns="91440" tIns="45720" rIns="91440" bIns="45720" anchor="t">
            <a:spAutoFit/>
          </a:bodyPr>
          <a:lstStyle/>
          <a:p>
            <a:r>
              <a:rPr lang="en-US" sz="1000" spc="-10" dirty="0">
                <a:solidFill>
                  <a:schemeClr val="tx1"/>
                </a:solidFill>
                <a:latin typeface="Source Sans Pro"/>
              </a:rPr>
              <a:t>GE HealthCare roles span manufacturing, engineering, service support, and technical functions. Our high average wage reflects our concentration of high-skill, high-value roles.</a:t>
            </a:r>
          </a:p>
        </p:txBody>
      </p:sp>
      <p:sp>
        <p:nvSpPr>
          <p:cNvPr id="36" name="Oval 35">
            <a:extLst>
              <a:ext uri="{FF2B5EF4-FFF2-40B4-BE49-F238E27FC236}">
                <a16:creationId xmlns:a16="http://schemas.microsoft.com/office/drawing/2014/main" id="{F1E86854-1741-A2DD-D122-262F1DFCFAA9}"/>
              </a:ext>
            </a:extLst>
          </p:cNvPr>
          <p:cNvSpPr>
            <a:spLocks noChangeAspect="1"/>
          </p:cNvSpPr>
          <p:nvPr/>
        </p:nvSpPr>
        <p:spPr>
          <a:xfrm>
            <a:off x="556995" y="6955019"/>
            <a:ext cx="1435242" cy="1363481"/>
          </a:xfrm>
          <a:prstGeom prst="ellipse">
            <a:avLst/>
          </a:prstGeom>
          <a:noFill/>
          <a:ln w="15875">
            <a:solidFill>
              <a:srgbClr val="45B2C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bject 20">
            <a:extLst>
              <a:ext uri="{FF2B5EF4-FFF2-40B4-BE49-F238E27FC236}">
                <a16:creationId xmlns:a16="http://schemas.microsoft.com/office/drawing/2014/main" id="{E3B82544-1117-3DC7-A580-06287992C788}"/>
              </a:ext>
            </a:extLst>
          </p:cNvPr>
          <p:cNvSpPr txBox="1"/>
          <p:nvPr/>
        </p:nvSpPr>
        <p:spPr>
          <a:xfrm>
            <a:off x="641503" y="7409170"/>
            <a:ext cx="1228095" cy="443711"/>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4765" algn="ctr"/>
            <a:r>
              <a:rPr lang="en-US" sz="2800" b="1" spc="-10" dirty="0">
                <a:solidFill>
                  <a:srgbClr val="000000"/>
                </a:solidFill>
                <a:latin typeface="Source Sans Pro"/>
                <a:ea typeface="Source Sans Pro"/>
                <a:cs typeface="Source Sans Pro Semibold"/>
              </a:rPr>
              <a:t>2.04X</a:t>
            </a:r>
            <a:endParaRPr lang="en-US" sz="2800" b="1" spc="-10" dirty="0">
              <a:solidFill>
                <a:srgbClr val="000000"/>
              </a:solidFill>
              <a:latin typeface="Source Sans Pro" panose="020B0503030403020204" pitchFamily="34" charset="77"/>
              <a:cs typeface="Source Sans Pro Semibold"/>
            </a:endParaRPr>
          </a:p>
        </p:txBody>
      </p:sp>
      <p:sp>
        <p:nvSpPr>
          <p:cNvPr id="40" name="object 12">
            <a:extLst>
              <a:ext uri="{FF2B5EF4-FFF2-40B4-BE49-F238E27FC236}">
                <a16:creationId xmlns:a16="http://schemas.microsoft.com/office/drawing/2014/main" id="{A677E8E6-076A-D225-2163-83DFB435D462}"/>
              </a:ext>
            </a:extLst>
          </p:cNvPr>
          <p:cNvSpPr txBox="1"/>
          <p:nvPr/>
        </p:nvSpPr>
        <p:spPr>
          <a:xfrm>
            <a:off x="727183" y="7803734"/>
            <a:ext cx="1047881" cy="428322"/>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2700" algn="ctr"/>
            <a:r>
              <a:rPr lang="en-US" sz="900" dirty="0">
                <a:solidFill>
                  <a:srgbClr val="000000"/>
                </a:solidFill>
                <a:latin typeface="Source Sans Pro"/>
                <a:cs typeface="Source Sans Pro"/>
              </a:rPr>
              <a:t>Higher average salary relative to state average</a:t>
            </a:r>
            <a:endParaRPr lang="en-US" sz="2400" dirty="0">
              <a:solidFill>
                <a:srgbClr val="000000"/>
              </a:solidFill>
            </a:endParaRPr>
          </a:p>
        </p:txBody>
      </p:sp>
      <p:sp>
        <p:nvSpPr>
          <p:cNvPr id="17" name="object 5">
            <a:extLst>
              <a:ext uri="{FF2B5EF4-FFF2-40B4-BE49-F238E27FC236}">
                <a16:creationId xmlns:a16="http://schemas.microsoft.com/office/drawing/2014/main" id="{F2BE373A-F531-2D5A-C329-6EBEF8CAC80F}"/>
              </a:ext>
            </a:extLst>
          </p:cNvPr>
          <p:cNvSpPr/>
          <p:nvPr/>
        </p:nvSpPr>
        <p:spPr>
          <a:xfrm>
            <a:off x="5121569" y="2666184"/>
            <a:ext cx="2064385" cy="7675245"/>
          </a:xfrm>
          <a:custGeom>
            <a:avLst/>
            <a:gdLst/>
            <a:ahLst/>
            <a:cxnLst/>
            <a:rect l="l" t="t" r="r" b="b"/>
            <a:pathLst>
              <a:path w="2064384" h="7675245">
                <a:moveTo>
                  <a:pt x="0" y="7674851"/>
                </a:moveTo>
                <a:lnTo>
                  <a:pt x="2064003" y="7674851"/>
                </a:lnTo>
                <a:lnTo>
                  <a:pt x="2064003" y="0"/>
                </a:lnTo>
                <a:lnTo>
                  <a:pt x="0" y="0"/>
                </a:lnTo>
                <a:lnTo>
                  <a:pt x="0" y="7674851"/>
                </a:lnTo>
                <a:close/>
              </a:path>
            </a:pathLst>
          </a:custGeom>
          <a:solidFill>
            <a:schemeClr val="bg1">
              <a:lumMod val="95000"/>
            </a:schemeClr>
          </a:solidFill>
        </p:spPr>
        <p:txBody>
          <a:bodyPr wrap="square" lIns="0" tIns="0" rIns="0" bIns="0" rtlCol="0"/>
          <a:lstStyle/>
          <a:p>
            <a:endParaRPr dirty="0"/>
          </a:p>
        </p:txBody>
      </p:sp>
      <p:sp>
        <p:nvSpPr>
          <p:cNvPr id="18" name="TextBox 17">
            <a:extLst>
              <a:ext uri="{FF2B5EF4-FFF2-40B4-BE49-F238E27FC236}">
                <a16:creationId xmlns:a16="http://schemas.microsoft.com/office/drawing/2014/main" id="{8FD7FF1E-5B92-6A24-F1D9-0D41D01AA785}"/>
              </a:ext>
            </a:extLst>
          </p:cNvPr>
          <p:cNvSpPr txBox="1"/>
          <p:nvPr/>
        </p:nvSpPr>
        <p:spPr>
          <a:xfrm>
            <a:off x="5122074" y="7025926"/>
            <a:ext cx="2038434" cy="923330"/>
          </a:xfrm>
          <a:prstGeom prst="rect">
            <a:avLst/>
          </a:prstGeom>
          <a:noFill/>
        </p:spPr>
        <p:txBody>
          <a:bodyPr wrap="square">
            <a:spAutoFit/>
          </a:bodyPr>
          <a:lstStyle/>
          <a:p>
            <a:pPr algn="ctr">
              <a:lnSpc>
                <a:spcPct val="100000"/>
              </a:lnSpc>
            </a:pPr>
            <a:r>
              <a:rPr lang="en-US" sz="3600" b="1" spc="-10" dirty="0">
                <a:solidFill>
                  <a:schemeClr val="tx1"/>
                </a:solidFill>
                <a:latin typeface="Source Sans Pro SemiBold"/>
                <a:cs typeface="Source Sans Pro SemiBold"/>
              </a:rPr>
              <a:t>$16.85M</a:t>
            </a:r>
          </a:p>
          <a:p>
            <a:pPr algn="ctr">
              <a:lnSpc>
                <a:spcPct val="100000"/>
              </a:lnSpc>
            </a:pPr>
            <a:r>
              <a:rPr lang="en-US" sz="1800" spc="-20" dirty="0">
                <a:solidFill>
                  <a:schemeClr val="tx1"/>
                </a:solidFill>
                <a:latin typeface="Source Sans Pro"/>
                <a:cs typeface="Source Sans Pro"/>
              </a:rPr>
              <a:t>Per day</a:t>
            </a:r>
            <a:endParaRPr lang="en-US" sz="3200" dirty="0">
              <a:solidFill>
                <a:schemeClr val="tx1"/>
              </a:solidFill>
              <a:latin typeface="Source Sans Pro SemiBold"/>
              <a:cs typeface="Source Sans Pro SemiBold"/>
            </a:endParaRPr>
          </a:p>
        </p:txBody>
      </p:sp>
      <p:sp>
        <p:nvSpPr>
          <p:cNvPr id="19" name="object 9">
            <a:extLst>
              <a:ext uri="{FF2B5EF4-FFF2-40B4-BE49-F238E27FC236}">
                <a16:creationId xmlns:a16="http://schemas.microsoft.com/office/drawing/2014/main" id="{539C740E-0127-0426-A77E-D420D91BD4BF}"/>
              </a:ext>
            </a:extLst>
          </p:cNvPr>
          <p:cNvSpPr txBox="1"/>
          <p:nvPr/>
        </p:nvSpPr>
        <p:spPr>
          <a:xfrm>
            <a:off x="5084115" y="2845694"/>
            <a:ext cx="2083674" cy="3159198"/>
          </a:xfrm>
          <a:prstGeom prst="rect">
            <a:avLst/>
          </a:prstGeom>
        </p:spPr>
        <p:txBody>
          <a:bodyPr vert="horz" wrap="square" lIns="0" tIns="215265" rIns="0" bIns="0" rtlCol="0" anchor="t">
            <a:spAutoFit/>
          </a:bodyPr>
          <a:lstStyle/>
          <a:p>
            <a:pPr marL="491490" marR="488950" indent="5080" algn="ctr">
              <a:lnSpc>
                <a:spcPts val="2100"/>
              </a:lnSpc>
              <a:spcBef>
                <a:spcPts val="1695"/>
              </a:spcBef>
            </a:pPr>
            <a:r>
              <a:rPr sz="2100" spc="-10" dirty="0">
                <a:solidFill>
                  <a:srgbClr val="231F20"/>
                </a:solidFill>
                <a:latin typeface="Source Sans Pro SemiBold"/>
                <a:cs typeface="Source Sans Pro SemiBold"/>
              </a:rPr>
              <a:t>Total </a:t>
            </a:r>
            <a:r>
              <a:rPr sz="2100" spc="-55" dirty="0">
                <a:solidFill>
                  <a:srgbClr val="231F20"/>
                </a:solidFill>
                <a:latin typeface="Source Sans Pro SemiBold"/>
                <a:cs typeface="Source Sans Pro SemiBold"/>
              </a:rPr>
              <a:t>Econom</a:t>
            </a:r>
            <a:r>
              <a:rPr lang="en-US" sz="2100" spc="-55" dirty="0">
                <a:solidFill>
                  <a:srgbClr val="231F20"/>
                </a:solidFill>
                <a:latin typeface="Source Sans Pro SemiBold"/>
                <a:cs typeface="Source Sans Pro SemiBold"/>
              </a:rPr>
              <a:t>i</a:t>
            </a:r>
            <a:r>
              <a:rPr sz="2100" spc="-55" dirty="0">
                <a:solidFill>
                  <a:srgbClr val="231F20"/>
                </a:solidFill>
                <a:latin typeface="Source Sans Pro SemiBold"/>
                <a:cs typeface="Source Sans Pro SemiBold"/>
              </a:rPr>
              <a:t>c</a:t>
            </a:r>
            <a:r>
              <a:rPr lang="en-US" sz="2100" spc="-55" dirty="0">
                <a:solidFill>
                  <a:srgbClr val="231F20"/>
                </a:solidFill>
                <a:latin typeface="Source Sans Pro SemiBold"/>
                <a:cs typeface="Source Sans Pro SemiBold"/>
              </a:rPr>
              <a:t> </a:t>
            </a:r>
            <a:r>
              <a:rPr sz="2100" spc="-10" dirty="0">
                <a:solidFill>
                  <a:srgbClr val="231F20"/>
                </a:solidFill>
                <a:latin typeface="Source Sans Pro SemiBold"/>
                <a:cs typeface="Source Sans Pro SemiBold"/>
              </a:rPr>
              <a:t>Output</a:t>
            </a:r>
            <a:endParaRPr sz="2100" dirty="0">
              <a:latin typeface="Source Sans Pro SemiBold"/>
              <a:cs typeface="Source Sans Pro SemiBold"/>
            </a:endParaRPr>
          </a:p>
          <a:p>
            <a:pPr marL="332105">
              <a:lnSpc>
                <a:spcPct val="100000"/>
              </a:lnSpc>
              <a:spcBef>
                <a:spcPts val="480"/>
              </a:spcBef>
            </a:pPr>
            <a:r>
              <a:rPr lang="en-US" sz="3900" spc="-10" dirty="0">
                <a:solidFill>
                  <a:schemeClr val="tx1"/>
                </a:solidFill>
                <a:latin typeface="Source Sans Pro SemiBold"/>
                <a:cs typeface="Source Sans Pro SemiBold"/>
              </a:rPr>
              <a:t>$6.16B</a:t>
            </a:r>
          </a:p>
          <a:p>
            <a:pPr algn="ctr">
              <a:lnSpc>
                <a:spcPct val="100000"/>
              </a:lnSpc>
              <a:spcBef>
                <a:spcPts val="20"/>
              </a:spcBef>
            </a:pPr>
            <a:r>
              <a:rPr sz="1400" spc="-30" dirty="0">
                <a:solidFill>
                  <a:srgbClr val="231F20"/>
                </a:solidFill>
                <a:latin typeface="Source Sans Pro"/>
                <a:cs typeface="Source Sans Pro"/>
              </a:rPr>
              <a:t>Total</a:t>
            </a:r>
            <a:r>
              <a:rPr sz="1400" spc="-5" dirty="0">
                <a:solidFill>
                  <a:srgbClr val="231F20"/>
                </a:solidFill>
                <a:latin typeface="Source Sans Pro"/>
                <a:cs typeface="Source Sans Pro"/>
              </a:rPr>
              <a:t> </a:t>
            </a:r>
            <a:r>
              <a:rPr sz="1400" spc="-10" dirty="0">
                <a:solidFill>
                  <a:srgbClr val="231F20"/>
                </a:solidFill>
                <a:latin typeface="Source Sans Pro"/>
                <a:cs typeface="Source Sans Pro"/>
              </a:rPr>
              <a:t>annual</a:t>
            </a:r>
            <a:r>
              <a:rPr sz="1400" dirty="0">
                <a:solidFill>
                  <a:srgbClr val="231F20"/>
                </a:solidFill>
                <a:latin typeface="Source Sans Pro"/>
                <a:cs typeface="Source Sans Pro"/>
              </a:rPr>
              <a:t> </a:t>
            </a:r>
            <a:r>
              <a:rPr sz="1400" spc="-20" dirty="0">
                <a:solidFill>
                  <a:srgbClr val="231F20"/>
                </a:solidFill>
                <a:latin typeface="Source Sans Pro"/>
                <a:cs typeface="Source Sans Pro"/>
              </a:rPr>
              <a:t>economic</a:t>
            </a:r>
            <a:r>
              <a:rPr sz="1400" dirty="0">
                <a:solidFill>
                  <a:srgbClr val="231F20"/>
                </a:solidFill>
                <a:latin typeface="Source Sans Pro"/>
                <a:cs typeface="Source Sans Pro"/>
              </a:rPr>
              <a:t> </a:t>
            </a:r>
            <a:r>
              <a:rPr sz="1400" spc="-10" dirty="0">
                <a:solidFill>
                  <a:srgbClr val="231F20"/>
                </a:solidFill>
                <a:latin typeface="Source Sans Pro"/>
                <a:cs typeface="Source Sans Pro"/>
              </a:rPr>
              <a:t>output</a:t>
            </a:r>
            <a:endParaRPr sz="1400" dirty="0">
              <a:latin typeface="Source Sans Pro"/>
              <a:cs typeface="Source Sans Pro"/>
            </a:endParaRPr>
          </a:p>
          <a:p>
            <a:pPr>
              <a:lnSpc>
                <a:spcPct val="100000"/>
              </a:lnSpc>
            </a:pPr>
            <a:endParaRPr sz="900" dirty="0">
              <a:latin typeface="Source Sans Pro"/>
              <a:cs typeface="Source Sans Pro"/>
            </a:endParaRPr>
          </a:p>
          <a:p>
            <a:pPr>
              <a:lnSpc>
                <a:spcPct val="100000"/>
              </a:lnSpc>
              <a:spcBef>
                <a:spcPts val="919"/>
              </a:spcBef>
            </a:pPr>
            <a:endParaRPr sz="900" dirty="0">
              <a:latin typeface="Source Sans Pro"/>
              <a:cs typeface="Source Sans Pro"/>
            </a:endParaRPr>
          </a:p>
          <a:p>
            <a:pPr marL="2540" algn="ctr">
              <a:lnSpc>
                <a:spcPct val="100000"/>
              </a:lnSpc>
            </a:pPr>
            <a:r>
              <a:rPr lang="en-US" sz="1400" spc="-10" dirty="0">
                <a:solidFill>
                  <a:srgbClr val="231F20"/>
                </a:solidFill>
                <a:latin typeface="Source Sans Pro SemiBold"/>
                <a:cs typeface="Source Sans Pro SemiBold"/>
              </a:rPr>
              <a:t>Fueling the Economy in </a:t>
            </a:r>
            <a:r>
              <a:rPr lang="en-US" sz="1400" spc="-10">
                <a:solidFill>
                  <a:srgbClr val="231F20"/>
                </a:solidFill>
                <a:latin typeface="Source Sans Pro SemiBold"/>
                <a:cs typeface="Source Sans Pro SemiBold"/>
              </a:rPr>
              <a:t>South Carolina and throughout the Country</a:t>
            </a:r>
            <a:endParaRPr lang="en-US" sz="2100">
              <a:latin typeface="Source Sans Pro SemiBold"/>
              <a:cs typeface="Source Sans Pro SemiBold"/>
            </a:endParaRPr>
          </a:p>
        </p:txBody>
      </p:sp>
      <p:sp>
        <p:nvSpPr>
          <p:cNvPr id="20" name="object 7">
            <a:extLst>
              <a:ext uri="{FF2B5EF4-FFF2-40B4-BE49-F238E27FC236}">
                <a16:creationId xmlns:a16="http://schemas.microsoft.com/office/drawing/2014/main" id="{5E3E4274-BEE0-DDD6-874C-1AB100F08A8A}"/>
              </a:ext>
            </a:extLst>
          </p:cNvPr>
          <p:cNvSpPr/>
          <p:nvPr/>
        </p:nvSpPr>
        <p:spPr>
          <a:xfrm>
            <a:off x="6126197" y="7776878"/>
            <a:ext cx="17780" cy="56515"/>
          </a:xfrm>
          <a:custGeom>
            <a:avLst/>
            <a:gdLst/>
            <a:ahLst/>
            <a:cxnLst/>
            <a:rect l="l" t="t" r="r" b="b"/>
            <a:pathLst>
              <a:path w="17779" h="56515">
                <a:moveTo>
                  <a:pt x="17627" y="42824"/>
                </a:moveTo>
                <a:lnTo>
                  <a:pt x="13690" y="38874"/>
                </a:lnTo>
                <a:lnTo>
                  <a:pt x="3937" y="38874"/>
                </a:lnTo>
                <a:lnTo>
                  <a:pt x="0" y="42824"/>
                </a:lnTo>
                <a:lnTo>
                  <a:pt x="0" y="52565"/>
                </a:lnTo>
                <a:lnTo>
                  <a:pt x="3937" y="56515"/>
                </a:lnTo>
                <a:lnTo>
                  <a:pt x="8813" y="56515"/>
                </a:lnTo>
                <a:lnTo>
                  <a:pt x="13690" y="56515"/>
                </a:lnTo>
                <a:lnTo>
                  <a:pt x="17627" y="52565"/>
                </a:lnTo>
                <a:lnTo>
                  <a:pt x="17627" y="42824"/>
                </a:lnTo>
                <a:close/>
              </a:path>
              <a:path w="17779" h="56515">
                <a:moveTo>
                  <a:pt x="17627" y="3949"/>
                </a:moveTo>
                <a:lnTo>
                  <a:pt x="13690" y="0"/>
                </a:lnTo>
                <a:lnTo>
                  <a:pt x="3937" y="0"/>
                </a:lnTo>
                <a:lnTo>
                  <a:pt x="0" y="3949"/>
                </a:lnTo>
                <a:lnTo>
                  <a:pt x="0" y="13690"/>
                </a:lnTo>
                <a:lnTo>
                  <a:pt x="3937" y="17640"/>
                </a:lnTo>
                <a:lnTo>
                  <a:pt x="8813" y="17640"/>
                </a:lnTo>
                <a:lnTo>
                  <a:pt x="13690" y="17640"/>
                </a:lnTo>
                <a:lnTo>
                  <a:pt x="17627" y="13690"/>
                </a:lnTo>
                <a:lnTo>
                  <a:pt x="17627" y="3949"/>
                </a:lnTo>
                <a:close/>
              </a:path>
            </a:pathLst>
          </a:custGeom>
          <a:solidFill>
            <a:srgbClr val="6022A6"/>
          </a:solidFill>
        </p:spPr>
        <p:txBody>
          <a:bodyPr wrap="square" lIns="0" tIns="0" rIns="0" bIns="0" rtlCol="0"/>
          <a:lstStyle/>
          <a:p>
            <a:endParaRPr/>
          </a:p>
        </p:txBody>
      </p:sp>
      <p:sp>
        <p:nvSpPr>
          <p:cNvPr id="23" name="TextBox 22">
            <a:extLst>
              <a:ext uri="{FF2B5EF4-FFF2-40B4-BE49-F238E27FC236}">
                <a16:creationId xmlns:a16="http://schemas.microsoft.com/office/drawing/2014/main" id="{1AEA3F6E-FB69-2742-DF91-A642135347A9}"/>
              </a:ext>
            </a:extLst>
          </p:cNvPr>
          <p:cNvSpPr txBox="1"/>
          <p:nvPr/>
        </p:nvSpPr>
        <p:spPr>
          <a:xfrm>
            <a:off x="5104169" y="9084783"/>
            <a:ext cx="2066436" cy="923330"/>
          </a:xfrm>
          <a:prstGeom prst="rect">
            <a:avLst/>
          </a:prstGeom>
          <a:noFill/>
        </p:spPr>
        <p:txBody>
          <a:bodyPr wrap="square" rtlCol="0">
            <a:spAutoFit/>
          </a:bodyPr>
          <a:lstStyle/>
          <a:p>
            <a:pPr algn="ctr"/>
            <a:r>
              <a:rPr lang="en-US" sz="3600" b="1" spc="-10" dirty="0">
                <a:solidFill>
                  <a:schemeClr val="tx1"/>
                </a:solidFill>
                <a:latin typeface="Source Sans Pro SemiBold"/>
              </a:rPr>
              <a:t>$702K</a:t>
            </a:r>
          </a:p>
          <a:p>
            <a:pPr algn="ctr"/>
            <a:r>
              <a:rPr lang="en-US" sz="1800" spc="-20" dirty="0">
                <a:solidFill>
                  <a:schemeClr val="tx1"/>
                </a:solidFill>
                <a:latin typeface="Source Sans Pro"/>
                <a:cs typeface="Source Sans Pro"/>
              </a:rPr>
              <a:t>Per</a:t>
            </a:r>
            <a:r>
              <a:rPr lang="en-US" sz="1800" spc="15" dirty="0">
                <a:solidFill>
                  <a:schemeClr val="tx1"/>
                </a:solidFill>
                <a:latin typeface="Source Sans Pro"/>
                <a:cs typeface="Source Sans Pro"/>
              </a:rPr>
              <a:t> </a:t>
            </a:r>
            <a:r>
              <a:rPr lang="en-US" sz="1800" spc="-20" dirty="0">
                <a:solidFill>
                  <a:schemeClr val="tx1"/>
                </a:solidFill>
                <a:latin typeface="Source Sans Pro"/>
                <a:cs typeface="Source Sans Pro"/>
              </a:rPr>
              <a:t>hour</a:t>
            </a:r>
            <a:endParaRPr lang="en-US" dirty="0">
              <a:solidFill>
                <a:schemeClr val="tx1"/>
              </a:solidFill>
            </a:endParaRPr>
          </a:p>
        </p:txBody>
      </p:sp>
      <p:sp>
        <p:nvSpPr>
          <p:cNvPr id="24" name="object 43">
            <a:extLst>
              <a:ext uri="{FF2B5EF4-FFF2-40B4-BE49-F238E27FC236}">
                <a16:creationId xmlns:a16="http://schemas.microsoft.com/office/drawing/2014/main" id="{5A89F5C7-64FF-C92C-1761-AC158C337A6B}"/>
              </a:ext>
            </a:extLst>
          </p:cNvPr>
          <p:cNvSpPr/>
          <p:nvPr/>
        </p:nvSpPr>
        <p:spPr>
          <a:xfrm>
            <a:off x="5368190" y="5133199"/>
            <a:ext cx="1607185" cy="0"/>
          </a:xfrm>
          <a:custGeom>
            <a:avLst/>
            <a:gdLst/>
            <a:ahLst/>
            <a:cxnLst/>
            <a:rect l="l" t="t" r="r" b="b"/>
            <a:pathLst>
              <a:path w="1607184">
                <a:moveTo>
                  <a:pt x="0" y="0"/>
                </a:moveTo>
                <a:lnTo>
                  <a:pt x="1606804" y="0"/>
                </a:lnTo>
              </a:path>
            </a:pathLst>
          </a:custGeom>
          <a:ln w="6350">
            <a:solidFill>
              <a:srgbClr val="231F20"/>
            </a:solidFill>
          </a:ln>
        </p:spPr>
        <p:txBody>
          <a:bodyPr wrap="square" lIns="0" tIns="0" rIns="0" bIns="0" rtlCol="0"/>
          <a:lstStyle/>
          <a:p>
            <a:endParaRPr/>
          </a:p>
        </p:txBody>
      </p:sp>
      <p:pic>
        <p:nvPicPr>
          <p:cNvPr id="96" name="Graphic 95">
            <a:extLst>
              <a:ext uri="{FF2B5EF4-FFF2-40B4-BE49-F238E27FC236}">
                <a16:creationId xmlns:a16="http://schemas.microsoft.com/office/drawing/2014/main" id="{7BC6680E-7465-165F-2133-40EF8CCDF18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902098" y="6448632"/>
            <a:ext cx="445266" cy="445266"/>
          </a:xfrm>
          <a:prstGeom prst="rect">
            <a:avLst/>
          </a:prstGeom>
        </p:spPr>
      </p:pic>
      <p:pic>
        <p:nvPicPr>
          <p:cNvPr id="94" name="Graphic 93">
            <a:extLst>
              <a:ext uri="{FF2B5EF4-FFF2-40B4-BE49-F238E27FC236}">
                <a16:creationId xmlns:a16="http://schemas.microsoft.com/office/drawing/2014/main" id="{B9DD767E-5809-BB17-333B-B6AB792D9E81}"/>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771568" y="8292397"/>
            <a:ext cx="764386" cy="764386"/>
          </a:xfrm>
          <a:prstGeom prst="rect">
            <a:avLst/>
          </a:prstGeom>
        </p:spPr>
      </p:pic>
    </p:spTree>
    <p:extLst>
      <p:ext uri="{BB962C8B-B14F-4D97-AF65-F5344CB8AC3E}">
        <p14:creationId xmlns:p14="http://schemas.microsoft.com/office/powerpoint/2010/main" val="2096018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E7D4E-54CB-1608-BE67-D45A819E0219}"/>
            </a:ext>
          </a:extLst>
        </p:cNvPr>
        <p:cNvGrpSpPr/>
        <p:nvPr/>
      </p:nvGrpSpPr>
      <p:grpSpPr>
        <a:xfrm>
          <a:off x="0" y="0"/>
          <a:ext cx="0" cy="0"/>
          <a:chOff x="0" y="0"/>
          <a:chExt cx="0" cy="0"/>
        </a:xfrm>
      </p:grpSpPr>
      <p:sp>
        <p:nvSpPr>
          <p:cNvPr id="16" name="object 16">
            <a:extLst>
              <a:ext uri="{FF2B5EF4-FFF2-40B4-BE49-F238E27FC236}">
                <a16:creationId xmlns:a16="http://schemas.microsoft.com/office/drawing/2014/main" id="{2A5A10C8-A1E8-4F34-1BE9-2B2C9001A5EB}"/>
              </a:ext>
            </a:extLst>
          </p:cNvPr>
          <p:cNvSpPr txBox="1"/>
          <p:nvPr/>
        </p:nvSpPr>
        <p:spPr>
          <a:xfrm>
            <a:off x="338301" y="8309441"/>
            <a:ext cx="4464420" cy="274178"/>
          </a:xfrm>
          <a:prstGeom prst="rect">
            <a:avLst/>
          </a:prstGeom>
          <a:solidFill>
            <a:schemeClr val="accent3"/>
          </a:solidFill>
        </p:spPr>
        <p:txBody>
          <a:bodyPr vert="horz" wrap="square" lIns="0" tIns="36830" rIns="0" bIns="36576" rtlCol="0" anchor="t">
            <a:spAutoFit/>
          </a:bodyPr>
          <a:lstStyle/>
          <a:p>
            <a:pPr marL="84455">
              <a:spcBef>
                <a:spcPts val="290"/>
              </a:spcBef>
            </a:pPr>
            <a:r>
              <a:rPr lang="en-US" sz="1300" b="1" spc="-10" dirty="0">
                <a:solidFill>
                  <a:schemeClr val="bg1"/>
                </a:solidFill>
                <a:latin typeface="Source Sans Pro SemiBold"/>
                <a:ea typeface="Source Sans Pro SemiBold"/>
              </a:rPr>
              <a:t>Investing in Ohio</a:t>
            </a:r>
            <a:endParaRPr lang="en-US" dirty="0">
              <a:solidFill>
                <a:schemeClr val="bg1"/>
              </a:solidFill>
            </a:endParaRPr>
          </a:p>
        </p:txBody>
      </p:sp>
      <p:sp>
        <p:nvSpPr>
          <p:cNvPr id="35" name="TextBox 34">
            <a:extLst>
              <a:ext uri="{FF2B5EF4-FFF2-40B4-BE49-F238E27FC236}">
                <a16:creationId xmlns:a16="http://schemas.microsoft.com/office/drawing/2014/main" id="{4092016B-0888-CD89-F753-E8367DCD9BA7}"/>
              </a:ext>
            </a:extLst>
          </p:cNvPr>
          <p:cNvSpPr txBox="1"/>
          <p:nvPr/>
        </p:nvSpPr>
        <p:spPr>
          <a:xfrm>
            <a:off x="423046" y="9391319"/>
            <a:ext cx="2001067" cy="738664"/>
          </a:xfrm>
          <a:prstGeom prst="rect">
            <a:avLst/>
          </a:prstGeom>
          <a:noFill/>
        </p:spPr>
        <p:txBody>
          <a:bodyPr wrap="square" lIns="0" tIns="45720" rIns="91440" bIns="45720" anchor="t">
            <a:spAutoFit/>
          </a:bodyPr>
          <a:lstStyle/>
          <a:p>
            <a:pPr marL="12700"/>
            <a:r>
              <a:rPr lang="en-US" sz="1050" spc="-10" dirty="0">
                <a:solidFill>
                  <a:schemeClr val="tx1"/>
                </a:solidFill>
                <a:latin typeface="Source Sans Pro"/>
              </a:rPr>
              <a:t>with University Hospitals to modernize its entire imaging fleet and implement enterprise-wide digital solutions. </a:t>
            </a:r>
          </a:p>
        </p:txBody>
      </p:sp>
      <p:sp>
        <p:nvSpPr>
          <p:cNvPr id="2" name="object 2">
            <a:extLst>
              <a:ext uri="{FF2B5EF4-FFF2-40B4-BE49-F238E27FC236}">
                <a16:creationId xmlns:a16="http://schemas.microsoft.com/office/drawing/2014/main" id="{4AFD0694-3BF4-CD7C-31BE-A127D080C691}"/>
              </a:ext>
            </a:extLst>
          </p:cNvPr>
          <p:cNvSpPr txBox="1"/>
          <p:nvPr/>
        </p:nvSpPr>
        <p:spPr>
          <a:xfrm>
            <a:off x="334266" y="2408666"/>
            <a:ext cx="4471806" cy="1740926"/>
          </a:xfrm>
          <a:prstGeom prst="rect">
            <a:avLst/>
          </a:prstGeom>
        </p:spPr>
        <p:txBody>
          <a:bodyPr vert="horz" wrap="square" lIns="0" tIns="12065" rIns="0" bIns="0" rtlCol="0" anchor="t">
            <a:spAutoFit/>
          </a:bodyPr>
          <a:lstStyle/>
          <a:p>
            <a:pPr marL="12700" marR="5080">
              <a:lnSpc>
                <a:spcPct val="123500"/>
              </a:lnSpc>
              <a:spcBef>
                <a:spcPts val="95"/>
              </a:spcBef>
            </a:pPr>
            <a:r>
              <a:rPr lang="en-US" sz="1000" spc="-10" dirty="0">
                <a:solidFill>
                  <a:srgbClr val="231F20"/>
                </a:solidFill>
                <a:latin typeface="Source Sans Pro"/>
                <a:ea typeface="Source Sans Pro"/>
              </a:rPr>
              <a:t>In Ohio, GE HealthCare plays a key role in the design and manufacture of advanced medical imaging equipment, including surface coils, which are vital components in </a:t>
            </a:r>
            <a:r>
              <a:rPr lang="en-US" sz="1000" spc="-10" dirty="0">
                <a:solidFill>
                  <a:srgbClr val="000000"/>
                </a:solidFill>
                <a:latin typeface="Source Sans Pro"/>
                <a:ea typeface="Source Sans Pro"/>
              </a:rPr>
              <a:t>magnetic resonance imaging (</a:t>
            </a:r>
            <a:r>
              <a:rPr lang="en-US" sz="1000" spc="-10" dirty="0">
                <a:solidFill>
                  <a:srgbClr val="231F20"/>
                </a:solidFill>
                <a:latin typeface="Source Sans Pro"/>
                <a:ea typeface="Source Sans Pro"/>
              </a:rPr>
              <a:t>MRI) systems, as well as precision-engineered anodes and liquid metal bearings used in computed tomography (CT), radiography, and mammography systems worldwide. </a:t>
            </a:r>
          </a:p>
          <a:p>
            <a:pPr marL="12700" marR="5080">
              <a:lnSpc>
                <a:spcPct val="123500"/>
              </a:lnSpc>
              <a:spcBef>
                <a:spcPts val="95"/>
              </a:spcBef>
            </a:pPr>
            <a:endParaRPr lang="en-US" sz="1000" spc="-10" dirty="0">
              <a:solidFill>
                <a:srgbClr val="231F20"/>
              </a:solidFill>
              <a:latin typeface="Source Sans Pro"/>
              <a:ea typeface="Source Sans Pro"/>
            </a:endParaRPr>
          </a:p>
          <a:p>
            <a:pPr marL="12700" marR="5080">
              <a:lnSpc>
                <a:spcPct val="123500"/>
              </a:lnSpc>
              <a:spcBef>
                <a:spcPts val="95"/>
              </a:spcBef>
            </a:pPr>
            <a:r>
              <a:rPr lang="en-US" sz="1000" spc="-10" dirty="0">
                <a:solidFill>
                  <a:srgbClr val="231F20"/>
                </a:solidFill>
                <a:latin typeface="Source Sans Pro"/>
                <a:ea typeface="Source Sans Pro"/>
              </a:rPr>
              <a:t>The impact of GE HealthCare on Ohio extends beyond the walls of our facilities. We</a:t>
            </a:r>
            <a:r>
              <a:rPr sz="1000" spc="-10" dirty="0">
                <a:solidFill>
                  <a:srgbClr val="231F20"/>
                </a:solidFill>
                <a:latin typeface="Source Sans Pro"/>
                <a:ea typeface="Source Sans Pro"/>
              </a:rPr>
              <a:t> create high-quality jobs,</a:t>
            </a:r>
            <a:r>
              <a:rPr lang="en-US" sz="1000" spc="-10" dirty="0">
                <a:solidFill>
                  <a:srgbClr val="231F20"/>
                </a:solidFill>
                <a:latin typeface="Source Sans Pro"/>
                <a:ea typeface="Source Sans Pro"/>
              </a:rPr>
              <a:t> </a:t>
            </a:r>
            <a:r>
              <a:rPr sz="1000" spc="-10" dirty="0">
                <a:solidFill>
                  <a:srgbClr val="231F20"/>
                </a:solidFill>
                <a:latin typeface="Source Sans Pro"/>
                <a:ea typeface="Source Sans Pro"/>
              </a:rPr>
              <a:t>forge strong research and clinical partnerships, and fuel innovation that benefits</a:t>
            </a:r>
            <a:r>
              <a:rPr lang="en-US" sz="1000" spc="-10" dirty="0">
                <a:solidFill>
                  <a:srgbClr val="231F20"/>
                </a:solidFill>
                <a:latin typeface="Source Sans Pro"/>
                <a:ea typeface="Source Sans Pro"/>
              </a:rPr>
              <a:t> </a:t>
            </a:r>
            <a:r>
              <a:rPr sz="1000" spc="-10" dirty="0">
                <a:solidFill>
                  <a:srgbClr val="231F20"/>
                </a:solidFill>
                <a:latin typeface="Source Sans Pro"/>
                <a:ea typeface="Source Sans Pro"/>
              </a:rPr>
              <a:t>not only the healthcare sector, but communities statewide.</a:t>
            </a:r>
          </a:p>
        </p:txBody>
      </p:sp>
      <p:sp>
        <p:nvSpPr>
          <p:cNvPr id="10" name="object 10">
            <a:extLst>
              <a:ext uri="{FF2B5EF4-FFF2-40B4-BE49-F238E27FC236}">
                <a16:creationId xmlns:a16="http://schemas.microsoft.com/office/drawing/2014/main" id="{E8E79DE0-AA33-60D5-8538-D1BC972D29CD}"/>
              </a:ext>
            </a:extLst>
          </p:cNvPr>
          <p:cNvSpPr txBox="1">
            <a:spLocks noGrp="1"/>
          </p:cNvSpPr>
          <p:nvPr>
            <p:ph type="title"/>
          </p:nvPr>
        </p:nvSpPr>
        <p:spPr>
          <a:xfrm>
            <a:off x="444500" y="1180428"/>
            <a:ext cx="5690235" cy="766877"/>
          </a:xfrm>
          <a:prstGeom prst="rect">
            <a:avLst/>
          </a:prstGeom>
        </p:spPr>
        <p:txBody>
          <a:bodyPr vert="horz" wrap="square" lIns="0" tIns="12700" rIns="0" bIns="0" rtlCol="0" anchor="t">
            <a:spAutoFit/>
          </a:bodyPr>
          <a:lstStyle/>
          <a:p>
            <a:pPr marL="12700">
              <a:lnSpc>
                <a:spcPct val="100000"/>
              </a:lnSpc>
              <a:spcBef>
                <a:spcPts val="100"/>
              </a:spcBef>
            </a:pPr>
            <a:r>
              <a:rPr lang="en-US" spc="-100" dirty="0"/>
              <a:t>GE HealthCare in Ohio</a:t>
            </a:r>
            <a:br>
              <a:rPr lang="en-US" spc="-100" dirty="0"/>
            </a:br>
            <a:r>
              <a:rPr sz="2000" spc="-45" dirty="0"/>
              <a:t>2024</a:t>
            </a:r>
            <a:r>
              <a:rPr sz="2000" spc="-100" dirty="0"/>
              <a:t> </a:t>
            </a:r>
            <a:r>
              <a:rPr sz="2000" spc="-80" dirty="0"/>
              <a:t>Economic</a:t>
            </a:r>
            <a:r>
              <a:rPr sz="2000" spc="-95" dirty="0"/>
              <a:t> </a:t>
            </a:r>
            <a:r>
              <a:rPr sz="2000" spc="-10" dirty="0"/>
              <a:t>Impact</a:t>
            </a:r>
            <a:r>
              <a:rPr lang="en-US" sz="2000" spc="-10" dirty="0"/>
              <a:t> </a:t>
            </a:r>
            <a:endParaRPr sz="2300" dirty="0">
              <a:latin typeface="Source Sans Pro"/>
              <a:cs typeface="Source Sans Pro"/>
            </a:endParaRPr>
          </a:p>
        </p:txBody>
      </p:sp>
      <p:sp>
        <p:nvSpPr>
          <p:cNvPr id="14" name="object 14">
            <a:extLst>
              <a:ext uri="{FF2B5EF4-FFF2-40B4-BE49-F238E27FC236}">
                <a16:creationId xmlns:a16="http://schemas.microsoft.com/office/drawing/2014/main" id="{500B9200-4DE5-F40C-D391-2E04596F8F6B}"/>
              </a:ext>
            </a:extLst>
          </p:cNvPr>
          <p:cNvSpPr txBox="1"/>
          <p:nvPr/>
        </p:nvSpPr>
        <p:spPr>
          <a:xfrm>
            <a:off x="338301" y="4131776"/>
            <a:ext cx="4464420" cy="274320"/>
          </a:xfrm>
          <a:prstGeom prst="rect">
            <a:avLst/>
          </a:prstGeom>
          <a:solidFill>
            <a:schemeClr val="accent3"/>
          </a:solidFill>
        </p:spPr>
        <p:txBody>
          <a:bodyPr vert="horz" wrap="square" lIns="0" tIns="39370" rIns="0" bIns="36576" rtlCol="0">
            <a:spAutoFit/>
          </a:bodyPr>
          <a:lstStyle/>
          <a:p>
            <a:pPr marL="84455">
              <a:lnSpc>
                <a:spcPct val="100000"/>
              </a:lnSpc>
              <a:spcBef>
                <a:spcPts val="310"/>
              </a:spcBef>
            </a:pPr>
            <a:r>
              <a:rPr lang="en-US" sz="1300" b="1" spc="-20">
                <a:solidFill>
                  <a:srgbClr val="FFFFFF"/>
                </a:solidFill>
                <a:latin typeface="Source Sans Pro SemiBold"/>
                <a:cs typeface="Source Sans Pro SemiBold"/>
              </a:rPr>
              <a:t>Jobs</a:t>
            </a:r>
            <a:endParaRPr lang="en-US" sz="1300">
              <a:solidFill>
                <a:srgbClr val="FFFFFF"/>
              </a:solidFill>
              <a:latin typeface="Source Sans Pro SemiBold"/>
              <a:cs typeface="Source Sans Pro SemiBold"/>
            </a:endParaRPr>
          </a:p>
        </p:txBody>
      </p:sp>
      <p:sp>
        <p:nvSpPr>
          <p:cNvPr id="15" name="object 15">
            <a:extLst>
              <a:ext uri="{FF2B5EF4-FFF2-40B4-BE49-F238E27FC236}">
                <a16:creationId xmlns:a16="http://schemas.microsoft.com/office/drawing/2014/main" id="{89159087-E2A4-5BEE-CF49-F06FC653E461}"/>
              </a:ext>
            </a:extLst>
          </p:cNvPr>
          <p:cNvSpPr txBox="1"/>
          <p:nvPr/>
        </p:nvSpPr>
        <p:spPr>
          <a:xfrm>
            <a:off x="338301" y="6388855"/>
            <a:ext cx="4464420" cy="276742"/>
          </a:xfrm>
          <a:prstGeom prst="rect">
            <a:avLst/>
          </a:prstGeom>
          <a:solidFill>
            <a:schemeClr val="accent3"/>
          </a:solidFill>
        </p:spPr>
        <p:txBody>
          <a:bodyPr vert="horz" wrap="square" lIns="0" tIns="39370" rIns="0" bIns="36576" rtlCol="0" anchor="t">
            <a:spAutoFit/>
          </a:bodyPr>
          <a:lstStyle/>
          <a:p>
            <a:pPr marL="84455">
              <a:lnSpc>
                <a:spcPct val="100000"/>
              </a:lnSpc>
              <a:spcBef>
                <a:spcPts val="310"/>
              </a:spcBef>
            </a:pPr>
            <a:r>
              <a:rPr lang="en-US" sz="1300" b="1" spc="-10" dirty="0">
                <a:solidFill>
                  <a:schemeClr val="bg1"/>
                </a:solidFill>
                <a:latin typeface="Source Sans Pro SemiBold"/>
                <a:cs typeface="Source Sans Pro SemiBold"/>
              </a:rPr>
              <a:t>Wages</a:t>
            </a:r>
            <a:endParaRPr lang="en-US" sz="1300" dirty="0">
              <a:solidFill>
                <a:schemeClr val="bg1"/>
              </a:solidFill>
              <a:latin typeface="Source Sans Pro SemiBold"/>
              <a:cs typeface="Source Sans Pro SemiBold"/>
            </a:endParaRPr>
          </a:p>
        </p:txBody>
      </p:sp>
      <p:sp>
        <p:nvSpPr>
          <p:cNvPr id="30" name="object 30">
            <a:extLst>
              <a:ext uri="{FF2B5EF4-FFF2-40B4-BE49-F238E27FC236}">
                <a16:creationId xmlns:a16="http://schemas.microsoft.com/office/drawing/2014/main" id="{3C241F78-6E14-866F-287B-434838C4433E}"/>
              </a:ext>
            </a:extLst>
          </p:cNvPr>
          <p:cNvSpPr txBox="1"/>
          <p:nvPr/>
        </p:nvSpPr>
        <p:spPr>
          <a:xfrm>
            <a:off x="338300" y="10375900"/>
            <a:ext cx="3131820" cy="254000"/>
          </a:xfrm>
          <a:prstGeom prst="rect">
            <a:avLst/>
          </a:prstGeom>
        </p:spPr>
        <p:txBody>
          <a:bodyPr vert="horz" wrap="square" lIns="0" tIns="35560" rIns="0" bIns="0" rtlCol="0" anchor="t">
            <a:spAutoFit/>
          </a:bodyPr>
          <a:lstStyle/>
          <a:p>
            <a:pPr marL="12700">
              <a:lnSpc>
                <a:spcPct val="100000"/>
              </a:lnSpc>
              <a:spcBef>
                <a:spcPts val="280"/>
              </a:spcBef>
            </a:pPr>
            <a:r>
              <a:rPr lang="en-US" sz="600" b="1" spc="-45" dirty="0">
                <a:solidFill>
                  <a:srgbClr val="231F20"/>
                </a:solidFill>
                <a:latin typeface="Arial"/>
                <a:cs typeface="Arial"/>
              </a:rPr>
              <a:t>June</a:t>
            </a:r>
            <a:r>
              <a:rPr sz="600" b="1" spc="-45" dirty="0">
                <a:solidFill>
                  <a:srgbClr val="231F20"/>
                </a:solidFill>
                <a:latin typeface="Arial"/>
                <a:cs typeface="Arial"/>
              </a:rPr>
              <a:t> </a:t>
            </a:r>
            <a:r>
              <a:rPr sz="600" b="1" spc="-20" dirty="0">
                <a:solidFill>
                  <a:srgbClr val="231F20"/>
                </a:solidFill>
                <a:latin typeface="Arial"/>
                <a:cs typeface="Arial"/>
              </a:rPr>
              <a:t>2025</a:t>
            </a:r>
            <a:endParaRPr sz="600" dirty="0">
              <a:latin typeface="Arial"/>
              <a:cs typeface="Arial"/>
            </a:endParaRPr>
          </a:p>
          <a:p>
            <a:pPr marL="12700">
              <a:lnSpc>
                <a:spcPct val="100000"/>
              </a:lnSpc>
              <a:spcBef>
                <a:spcPts val="180"/>
              </a:spcBef>
            </a:pPr>
            <a:r>
              <a:rPr sz="600" dirty="0">
                <a:solidFill>
                  <a:srgbClr val="231F20"/>
                </a:solidFill>
                <a:latin typeface="Arial"/>
                <a:cs typeface="Arial"/>
              </a:rPr>
              <a:t>©</a:t>
            </a:r>
            <a:r>
              <a:rPr sz="600" spc="-25" dirty="0">
                <a:solidFill>
                  <a:srgbClr val="231F20"/>
                </a:solidFill>
                <a:latin typeface="Arial"/>
                <a:cs typeface="Arial"/>
              </a:rPr>
              <a:t> </a:t>
            </a:r>
            <a:r>
              <a:rPr sz="600" spc="-55" dirty="0">
                <a:solidFill>
                  <a:srgbClr val="231F20"/>
                </a:solidFill>
                <a:latin typeface="Arial"/>
                <a:cs typeface="Arial"/>
              </a:rPr>
              <a:t>2025</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40" dirty="0">
                <a:solidFill>
                  <a:srgbClr val="231F20"/>
                </a:solidFill>
                <a:latin typeface="Arial"/>
                <a:cs typeface="Arial"/>
              </a:rPr>
              <a:t>HealthCare.</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30" dirty="0">
                <a:solidFill>
                  <a:srgbClr val="231F20"/>
                </a:solidFill>
                <a:latin typeface="Arial"/>
                <a:cs typeface="Arial"/>
              </a:rPr>
              <a:t>is</a:t>
            </a:r>
            <a:r>
              <a:rPr sz="600" spc="-25" dirty="0">
                <a:solidFill>
                  <a:srgbClr val="231F20"/>
                </a:solidFill>
                <a:latin typeface="Arial"/>
                <a:cs typeface="Arial"/>
              </a:rPr>
              <a:t> </a:t>
            </a:r>
            <a:r>
              <a:rPr sz="600" spc="-45" dirty="0">
                <a:solidFill>
                  <a:srgbClr val="231F20"/>
                </a:solidFill>
                <a:latin typeface="Arial"/>
                <a:cs typeface="Arial"/>
              </a:rPr>
              <a:t>a</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of</a:t>
            </a:r>
            <a:r>
              <a:rPr sz="600" spc="-25" dirty="0">
                <a:solidFill>
                  <a:srgbClr val="231F20"/>
                </a:solidFill>
                <a:latin typeface="Arial"/>
                <a:cs typeface="Arial"/>
              </a:rPr>
              <a:t> </a:t>
            </a:r>
            <a:r>
              <a:rPr sz="600" spc="-50" dirty="0">
                <a:solidFill>
                  <a:srgbClr val="231F20"/>
                </a:solidFill>
                <a:latin typeface="Arial"/>
                <a:cs typeface="Arial"/>
              </a:rPr>
              <a:t>General</a:t>
            </a:r>
            <a:r>
              <a:rPr sz="600" spc="-25" dirty="0">
                <a:solidFill>
                  <a:srgbClr val="231F20"/>
                </a:solidFill>
                <a:latin typeface="Arial"/>
                <a:cs typeface="Arial"/>
              </a:rPr>
              <a:t> </a:t>
            </a:r>
            <a:r>
              <a:rPr sz="600" spc="-30" dirty="0">
                <a:solidFill>
                  <a:srgbClr val="231F20"/>
                </a:solidFill>
                <a:latin typeface="Arial"/>
                <a:cs typeface="Arial"/>
              </a:rPr>
              <a:t>Electric</a:t>
            </a:r>
            <a:r>
              <a:rPr sz="600" spc="-25" dirty="0">
                <a:solidFill>
                  <a:srgbClr val="231F20"/>
                </a:solidFill>
                <a:latin typeface="Arial"/>
                <a:cs typeface="Arial"/>
              </a:rPr>
              <a:t> </a:t>
            </a:r>
            <a:r>
              <a:rPr sz="600" spc="-45" dirty="0">
                <a:solidFill>
                  <a:srgbClr val="231F20"/>
                </a:solidFill>
                <a:latin typeface="Arial"/>
                <a:cs typeface="Arial"/>
              </a:rPr>
              <a:t>Company</a:t>
            </a:r>
            <a:r>
              <a:rPr sz="600" spc="-25" dirty="0">
                <a:solidFill>
                  <a:srgbClr val="231F20"/>
                </a:solidFill>
                <a:latin typeface="Arial"/>
                <a:cs typeface="Arial"/>
              </a:rPr>
              <a:t> </a:t>
            </a:r>
            <a:r>
              <a:rPr sz="600" spc="-40" dirty="0">
                <a:solidFill>
                  <a:srgbClr val="231F20"/>
                </a:solidFill>
                <a:latin typeface="Arial"/>
                <a:cs typeface="Arial"/>
              </a:rPr>
              <a:t>used</a:t>
            </a:r>
            <a:r>
              <a:rPr sz="600" spc="-25" dirty="0">
                <a:solidFill>
                  <a:srgbClr val="231F20"/>
                </a:solidFill>
                <a:latin typeface="Arial"/>
                <a:cs typeface="Arial"/>
              </a:rPr>
              <a:t> </a:t>
            </a:r>
            <a:r>
              <a:rPr sz="600" spc="-30" dirty="0">
                <a:solidFill>
                  <a:srgbClr val="231F20"/>
                </a:solidFill>
                <a:latin typeface="Arial"/>
                <a:cs typeface="Arial"/>
              </a:rPr>
              <a:t>under</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license.</a:t>
            </a:r>
            <a:endParaRPr sz="600" dirty="0">
              <a:latin typeface="Arial"/>
              <a:cs typeface="Arial"/>
            </a:endParaRPr>
          </a:p>
        </p:txBody>
      </p:sp>
      <p:grpSp>
        <p:nvGrpSpPr>
          <p:cNvPr id="68" name="Group 67">
            <a:extLst>
              <a:ext uri="{FF2B5EF4-FFF2-40B4-BE49-F238E27FC236}">
                <a16:creationId xmlns:a16="http://schemas.microsoft.com/office/drawing/2014/main" id="{72AD085B-9173-AA7D-163F-FB0C6C929034}"/>
              </a:ext>
            </a:extLst>
          </p:cNvPr>
          <p:cNvGrpSpPr/>
          <p:nvPr/>
        </p:nvGrpSpPr>
        <p:grpSpPr>
          <a:xfrm>
            <a:off x="449196" y="4705874"/>
            <a:ext cx="302895" cy="292735"/>
            <a:chOff x="502761" y="4843645"/>
            <a:chExt cx="302895" cy="292735"/>
          </a:xfrm>
        </p:grpSpPr>
        <p:sp>
          <p:nvSpPr>
            <p:cNvPr id="13" name="object 41">
              <a:extLst>
                <a:ext uri="{FF2B5EF4-FFF2-40B4-BE49-F238E27FC236}">
                  <a16:creationId xmlns:a16="http://schemas.microsoft.com/office/drawing/2014/main" id="{DD599944-2C45-8C70-679A-65355C5E0163}"/>
                </a:ext>
              </a:extLst>
            </p:cNvPr>
            <p:cNvSpPr/>
            <p:nvPr/>
          </p:nvSpPr>
          <p:spPr>
            <a:xfrm>
              <a:off x="502761" y="4843645"/>
              <a:ext cx="302260" cy="292735"/>
            </a:xfrm>
            <a:custGeom>
              <a:avLst/>
              <a:gdLst/>
              <a:ahLst/>
              <a:cxnLst/>
              <a:rect l="l" t="t" r="r" b="b"/>
              <a:pathLst>
                <a:path w="302259" h="292735">
                  <a:moveTo>
                    <a:pt x="282448" y="60083"/>
                  </a:moveTo>
                  <a:lnTo>
                    <a:pt x="19824" y="60083"/>
                  </a:lnTo>
                  <a:lnTo>
                    <a:pt x="12119" y="61645"/>
                  </a:lnTo>
                  <a:lnTo>
                    <a:pt x="5816" y="65900"/>
                  </a:lnTo>
                  <a:lnTo>
                    <a:pt x="1561" y="72203"/>
                  </a:lnTo>
                  <a:lnTo>
                    <a:pt x="0" y="79908"/>
                  </a:lnTo>
                  <a:lnTo>
                    <a:pt x="2" y="260464"/>
                  </a:lnTo>
                  <a:lnTo>
                    <a:pt x="2526" y="272929"/>
                  </a:lnTo>
                  <a:lnTo>
                    <a:pt x="9413" y="283132"/>
                  </a:lnTo>
                  <a:lnTo>
                    <a:pt x="19620" y="290017"/>
                  </a:lnTo>
                  <a:lnTo>
                    <a:pt x="32105" y="292544"/>
                  </a:lnTo>
                  <a:lnTo>
                    <a:pt x="270154" y="292544"/>
                  </a:lnTo>
                  <a:lnTo>
                    <a:pt x="282639" y="290017"/>
                  </a:lnTo>
                  <a:lnTo>
                    <a:pt x="292846" y="283132"/>
                  </a:lnTo>
                  <a:lnTo>
                    <a:pt x="294122" y="281241"/>
                  </a:lnTo>
                  <a:lnTo>
                    <a:pt x="32118" y="281241"/>
                  </a:lnTo>
                  <a:lnTo>
                    <a:pt x="24042" y="279607"/>
                  </a:lnTo>
                  <a:lnTo>
                    <a:pt x="17436" y="275153"/>
                  </a:lnTo>
                  <a:lnTo>
                    <a:pt x="12978" y="268548"/>
                  </a:lnTo>
                  <a:lnTo>
                    <a:pt x="11341" y="260464"/>
                  </a:lnTo>
                  <a:lnTo>
                    <a:pt x="11341" y="149885"/>
                  </a:lnTo>
                  <a:lnTo>
                    <a:pt x="26805" y="149885"/>
                  </a:lnTo>
                  <a:lnTo>
                    <a:pt x="25139" y="148761"/>
                  </a:lnTo>
                  <a:lnTo>
                    <a:pt x="15044" y="133799"/>
                  </a:lnTo>
                  <a:lnTo>
                    <a:pt x="11341" y="115493"/>
                  </a:lnTo>
                  <a:lnTo>
                    <a:pt x="11315" y="75222"/>
                  </a:lnTo>
                  <a:lnTo>
                    <a:pt x="15125" y="71412"/>
                  </a:lnTo>
                  <a:lnTo>
                    <a:pt x="300179" y="71412"/>
                  </a:lnTo>
                  <a:lnTo>
                    <a:pt x="296460" y="65900"/>
                  </a:lnTo>
                  <a:lnTo>
                    <a:pt x="290158" y="61645"/>
                  </a:lnTo>
                  <a:lnTo>
                    <a:pt x="282448" y="60083"/>
                  </a:lnTo>
                  <a:close/>
                </a:path>
                <a:path w="302259" h="292735">
                  <a:moveTo>
                    <a:pt x="302260" y="149885"/>
                  </a:moveTo>
                  <a:lnTo>
                    <a:pt x="290957" y="149885"/>
                  </a:lnTo>
                  <a:lnTo>
                    <a:pt x="290957" y="260464"/>
                  </a:lnTo>
                  <a:lnTo>
                    <a:pt x="289319" y="268548"/>
                  </a:lnTo>
                  <a:lnTo>
                    <a:pt x="284859" y="275153"/>
                  </a:lnTo>
                  <a:lnTo>
                    <a:pt x="278253" y="279607"/>
                  </a:lnTo>
                  <a:lnTo>
                    <a:pt x="270179" y="281241"/>
                  </a:lnTo>
                  <a:lnTo>
                    <a:pt x="294122" y="281241"/>
                  </a:lnTo>
                  <a:lnTo>
                    <a:pt x="299733" y="272929"/>
                  </a:lnTo>
                  <a:lnTo>
                    <a:pt x="302257" y="260464"/>
                  </a:lnTo>
                  <a:lnTo>
                    <a:pt x="302260" y="149885"/>
                  </a:lnTo>
                  <a:close/>
                </a:path>
                <a:path w="302259" h="292735">
                  <a:moveTo>
                    <a:pt x="26805" y="149885"/>
                  </a:moveTo>
                  <a:lnTo>
                    <a:pt x="11341" y="149885"/>
                  </a:lnTo>
                  <a:lnTo>
                    <a:pt x="20477" y="159765"/>
                  </a:lnTo>
                  <a:lnTo>
                    <a:pt x="31636" y="167335"/>
                  </a:lnTo>
                  <a:lnTo>
                    <a:pt x="44422" y="172181"/>
                  </a:lnTo>
                  <a:lnTo>
                    <a:pt x="58407" y="173888"/>
                  </a:lnTo>
                  <a:lnTo>
                    <a:pt x="130238" y="173888"/>
                  </a:lnTo>
                  <a:lnTo>
                    <a:pt x="130238" y="189433"/>
                  </a:lnTo>
                  <a:lnTo>
                    <a:pt x="137934" y="197129"/>
                  </a:lnTo>
                  <a:lnTo>
                    <a:pt x="164363" y="197129"/>
                  </a:lnTo>
                  <a:lnTo>
                    <a:pt x="172059" y="189433"/>
                  </a:lnTo>
                  <a:lnTo>
                    <a:pt x="172059" y="185826"/>
                  </a:lnTo>
                  <a:lnTo>
                    <a:pt x="144170" y="185826"/>
                  </a:lnTo>
                  <a:lnTo>
                    <a:pt x="141541" y="183197"/>
                  </a:lnTo>
                  <a:lnTo>
                    <a:pt x="141541" y="162559"/>
                  </a:lnTo>
                  <a:lnTo>
                    <a:pt x="58407" y="162559"/>
                  </a:lnTo>
                  <a:lnTo>
                    <a:pt x="40101" y="158856"/>
                  </a:lnTo>
                  <a:lnTo>
                    <a:pt x="26805" y="149885"/>
                  </a:lnTo>
                  <a:close/>
                </a:path>
                <a:path w="302259" h="292735">
                  <a:moveTo>
                    <a:pt x="172059" y="150647"/>
                  </a:moveTo>
                  <a:lnTo>
                    <a:pt x="158127" y="150647"/>
                  </a:lnTo>
                  <a:lnTo>
                    <a:pt x="160756" y="153263"/>
                  </a:lnTo>
                  <a:lnTo>
                    <a:pt x="160756" y="183197"/>
                  </a:lnTo>
                  <a:lnTo>
                    <a:pt x="158127" y="185826"/>
                  </a:lnTo>
                  <a:lnTo>
                    <a:pt x="172059" y="185826"/>
                  </a:lnTo>
                  <a:lnTo>
                    <a:pt x="172059" y="173888"/>
                  </a:lnTo>
                  <a:lnTo>
                    <a:pt x="243890" y="173888"/>
                  </a:lnTo>
                  <a:lnTo>
                    <a:pt x="257904" y="172181"/>
                  </a:lnTo>
                  <a:lnTo>
                    <a:pt x="270686" y="167335"/>
                  </a:lnTo>
                  <a:lnTo>
                    <a:pt x="277719" y="162559"/>
                  </a:lnTo>
                  <a:lnTo>
                    <a:pt x="172059" y="162559"/>
                  </a:lnTo>
                  <a:lnTo>
                    <a:pt x="172059" y="150647"/>
                  </a:lnTo>
                  <a:close/>
                </a:path>
                <a:path w="302259" h="292735">
                  <a:moveTo>
                    <a:pt x="164363" y="139331"/>
                  </a:moveTo>
                  <a:lnTo>
                    <a:pt x="137934" y="139331"/>
                  </a:lnTo>
                  <a:lnTo>
                    <a:pt x="130238" y="147015"/>
                  </a:lnTo>
                  <a:lnTo>
                    <a:pt x="130238" y="162559"/>
                  </a:lnTo>
                  <a:lnTo>
                    <a:pt x="141541" y="162559"/>
                  </a:lnTo>
                  <a:lnTo>
                    <a:pt x="141541" y="153263"/>
                  </a:lnTo>
                  <a:lnTo>
                    <a:pt x="144170" y="150647"/>
                  </a:lnTo>
                  <a:lnTo>
                    <a:pt x="172059" y="150647"/>
                  </a:lnTo>
                  <a:lnTo>
                    <a:pt x="172059" y="147015"/>
                  </a:lnTo>
                  <a:lnTo>
                    <a:pt x="164363" y="139331"/>
                  </a:lnTo>
                  <a:close/>
                </a:path>
                <a:path w="302259" h="292735">
                  <a:moveTo>
                    <a:pt x="300179" y="71412"/>
                  </a:moveTo>
                  <a:lnTo>
                    <a:pt x="287147" y="71412"/>
                  </a:lnTo>
                  <a:lnTo>
                    <a:pt x="290957" y="75222"/>
                  </a:lnTo>
                  <a:lnTo>
                    <a:pt x="290957" y="115493"/>
                  </a:lnTo>
                  <a:lnTo>
                    <a:pt x="287251" y="133799"/>
                  </a:lnTo>
                  <a:lnTo>
                    <a:pt x="277153" y="148761"/>
                  </a:lnTo>
                  <a:lnTo>
                    <a:pt x="262190" y="158856"/>
                  </a:lnTo>
                  <a:lnTo>
                    <a:pt x="243890" y="162559"/>
                  </a:lnTo>
                  <a:lnTo>
                    <a:pt x="277719" y="162559"/>
                  </a:lnTo>
                  <a:lnTo>
                    <a:pt x="281836" y="159765"/>
                  </a:lnTo>
                  <a:lnTo>
                    <a:pt x="290957" y="149885"/>
                  </a:lnTo>
                  <a:lnTo>
                    <a:pt x="302260" y="149885"/>
                  </a:lnTo>
                  <a:lnTo>
                    <a:pt x="302260" y="79908"/>
                  </a:lnTo>
                  <a:lnTo>
                    <a:pt x="300712" y="72203"/>
                  </a:lnTo>
                  <a:lnTo>
                    <a:pt x="300179" y="71412"/>
                  </a:lnTo>
                  <a:close/>
                </a:path>
                <a:path w="302259" h="292735">
                  <a:moveTo>
                    <a:pt x="178866" y="0"/>
                  </a:moveTo>
                  <a:lnTo>
                    <a:pt x="123355" y="0"/>
                  </a:lnTo>
                  <a:lnTo>
                    <a:pt x="106489" y="3413"/>
                  </a:lnTo>
                  <a:lnTo>
                    <a:pt x="92702" y="12717"/>
                  </a:lnTo>
                  <a:lnTo>
                    <a:pt x="83398" y="26505"/>
                  </a:lnTo>
                  <a:lnTo>
                    <a:pt x="79984" y="43383"/>
                  </a:lnTo>
                  <a:lnTo>
                    <a:pt x="79984" y="60083"/>
                  </a:lnTo>
                  <a:lnTo>
                    <a:pt x="91300" y="60083"/>
                  </a:lnTo>
                  <a:lnTo>
                    <a:pt x="91300" y="43383"/>
                  </a:lnTo>
                  <a:lnTo>
                    <a:pt x="93824" y="30907"/>
                  </a:lnTo>
                  <a:lnTo>
                    <a:pt x="100704" y="20708"/>
                  </a:lnTo>
                  <a:lnTo>
                    <a:pt x="110899" y="13827"/>
                  </a:lnTo>
                  <a:lnTo>
                    <a:pt x="123367" y="11302"/>
                  </a:lnTo>
                  <a:lnTo>
                    <a:pt x="207460" y="11302"/>
                  </a:lnTo>
                  <a:lnTo>
                    <a:pt x="195756" y="3413"/>
                  </a:lnTo>
                  <a:lnTo>
                    <a:pt x="178866" y="0"/>
                  </a:lnTo>
                  <a:close/>
                </a:path>
                <a:path w="302259" h="292735">
                  <a:moveTo>
                    <a:pt x="178879" y="22631"/>
                  </a:moveTo>
                  <a:lnTo>
                    <a:pt x="123367" y="22631"/>
                  </a:lnTo>
                  <a:lnTo>
                    <a:pt x="115299" y="24264"/>
                  </a:lnTo>
                  <a:lnTo>
                    <a:pt x="108707" y="28716"/>
                  </a:lnTo>
                  <a:lnTo>
                    <a:pt x="104260" y="35313"/>
                  </a:lnTo>
                  <a:lnTo>
                    <a:pt x="102628" y="43383"/>
                  </a:lnTo>
                  <a:lnTo>
                    <a:pt x="102628" y="60083"/>
                  </a:lnTo>
                  <a:lnTo>
                    <a:pt x="113931" y="60083"/>
                  </a:lnTo>
                  <a:lnTo>
                    <a:pt x="113931" y="38176"/>
                  </a:lnTo>
                  <a:lnTo>
                    <a:pt x="118160" y="33934"/>
                  </a:lnTo>
                  <a:lnTo>
                    <a:pt x="197102" y="33934"/>
                  </a:lnTo>
                  <a:lnTo>
                    <a:pt x="193573" y="28716"/>
                  </a:lnTo>
                  <a:lnTo>
                    <a:pt x="186963" y="24264"/>
                  </a:lnTo>
                  <a:lnTo>
                    <a:pt x="178879" y="22631"/>
                  </a:lnTo>
                  <a:close/>
                </a:path>
                <a:path w="302259" h="292735">
                  <a:moveTo>
                    <a:pt x="197102" y="33934"/>
                  </a:moveTo>
                  <a:lnTo>
                    <a:pt x="184099" y="33934"/>
                  </a:lnTo>
                  <a:lnTo>
                    <a:pt x="188353" y="38176"/>
                  </a:lnTo>
                  <a:lnTo>
                    <a:pt x="188353" y="60083"/>
                  </a:lnTo>
                  <a:lnTo>
                    <a:pt x="199669" y="60083"/>
                  </a:lnTo>
                  <a:lnTo>
                    <a:pt x="199669" y="43383"/>
                  </a:lnTo>
                  <a:lnTo>
                    <a:pt x="198032" y="35313"/>
                  </a:lnTo>
                  <a:lnTo>
                    <a:pt x="197102" y="33934"/>
                  </a:lnTo>
                  <a:close/>
                </a:path>
                <a:path w="302259" h="292735">
                  <a:moveTo>
                    <a:pt x="207460" y="11302"/>
                  </a:moveTo>
                  <a:lnTo>
                    <a:pt x="178879" y="11302"/>
                  </a:lnTo>
                  <a:lnTo>
                    <a:pt x="191364" y="13827"/>
                  </a:lnTo>
                  <a:lnTo>
                    <a:pt x="201571" y="20708"/>
                  </a:lnTo>
                  <a:lnTo>
                    <a:pt x="208458" y="30907"/>
                  </a:lnTo>
                  <a:lnTo>
                    <a:pt x="210985" y="43383"/>
                  </a:lnTo>
                  <a:lnTo>
                    <a:pt x="210985" y="60083"/>
                  </a:lnTo>
                  <a:lnTo>
                    <a:pt x="222288" y="60083"/>
                  </a:lnTo>
                  <a:lnTo>
                    <a:pt x="222288" y="43383"/>
                  </a:lnTo>
                  <a:lnTo>
                    <a:pt x="218871" y="26505"/>
                  </a:lnTo>
                  <a:lnTo>
                    <a:pt x="209559" y="12717"/>
                  </a:lnTo>
                  <a:lnTo>
                    <a:pt x="207460" y="11302"/>
                  </a:lnTo>
                  <a:close/>
                </a:path>
              </a:pathLst>
            </a:custGeom>
            <a:solidFill>
              <a:schemeClr val="accent3"/>
            </a:solidFill>
          </p:spPr>
          <p:txBody>
            <a:bodyPr wrap="square" lIns="0" tIns="0" rIns="0" bIns="0" rtlCol="0"/>
            <a:lstStyle/>
            <a:p>
              <a:endParaRPr/>
            </a:p>
          </p:txBody>
        </p:sp>
        <p:sp>
          <p:nvSpPr>
            <p:cNvPr id="17" name="object 42">
              <a:extLst>
                <a:ext uri="{FF2B5EF4-FFF2-40B4-BE49-F238E27FC236}">
                  <a16:creationId xmlns:a16="http://schemas.microsoft.com/office/drawing/2014/main" id="{36F6D7FA-734F-066A-F0FD-5171B730C597}"/>
                </a:ext>
              </a:extLst>
            </p:cNvPr>
            <p:cNvSpPr/>
            <p:nvPr/>
          </p:nvSpPr>
          <p:spPr>
            <a:xfrm>
              <a:off x="502761" y="4843645"/>
              <a:ext cx="302895" cy="292735"/>
            </a:xfrm>
            <a:custGeom>
              <a:avLst/>
              <a:gdLst/>
              <a:ahLst/>
              <a:cxnLst/>
              <a:rect l="l" t="t" r="r" b="b"/>
              <a:pathLst>
                <a:path w="302894" h="292735">
                  <a:moveTo>
                    <a:pt x="302272" y="79908"/>
                  </a:moveTo>
                  <a:lnTo>
                    <a:pt x="300712" y="72203"/>
                  </a:lnTo>
                  <a:lnTo>
                    <a:pt x="296460" y="65900"/>
                  </a:lnTo>
                  <a:lnTo>
                    <a:pt x="290158" y="61645"/>
                  </a:lnTo>
                  <a:lnTo>
                    <a:pt x="282448" y="60083"/>
                  </a:lnTo>
                  <a:lnTo>
                    <a:pt x="222288" y="60083"/>
                  </a:lnTo>
                  <a:lnTo>
                    <a:pt x="222288" y="43370"/>
                  </a:lnTo>
                  <a:lnTo>
                    <a:pt x="218871" y="26505"/>
                  </a:lnTo>
                  <a:lnTo>
                    <a:pt x="209559" y="12717"/>
                  </a:lnTo>
                  <a:lnTo>
                    <a:pt x="195756" y="3413"/>
                  </a:lnTo>
                  <a:lnTo>
                    <a:pt x="178866" y="0"/>
                  </a:lnTo>
                  <a:lnTo>
                    <a:pt x="123355" y="0"/>
                  </a:lnTo>
                  <a:lnTo>
                    <a:pt x="106489" y="3413"/>
                  </a:lnTo>
                  <a:lnTo>
                    <a:pt x="92702" y="12717"/>
                  </a:lnTo>
                  <a:lnTo>
                    <a:pt x="83398" y="26505"/>
                  </a:lnTo>
                  <a:lnTo>
                    <a:pt x="79984" y="43370"/>
                  </a:lnTo>
                  <a:lnTo>
                    <a:pt x="79984" y="60083"/>
                  </a:lnTo>
                  <a:lnTo>
                    <a:pt x="19824" y="60083"/>
                  </a:lnTo>
                  <a:lnTo>
                    <a:pt x="12119" y="61645"/>
                  </a:lnTo>
                  <a:lnTo>
                    <a:pt x="5816" y="65900"/>
                  </a:lnTo>
                  <a:lnTo>
                    <a:pt x="1561" y="72203"/>
                  </a:lnTo>
                  <a:lnTo>
                    <a:pt x="0" y="79908"/>
                  </a:lnTo>
                  <a:lnTo>
                    <a:pt x="0" y="260451"/>
                  </a:lnTo>
                  <a:lnTo>
                    <a:pt x="2526" y="272929"/>
                  </a:lnTo>
                  <a:lnTo>
                    <a:pt x="9413" y="283132"/>
                  </a:lnTo>
                  <a:lnTo>
                    <a:pt x="19620" y="290017"/>
                  </a:lnTo>
                  <a:lnTo>
                    <a:pt x="32105" y="292544"/>
                  </a:lnTo>
                  <a:lnTo>
                    <a:pt x="270154" y="292544"/>
                  </a:lnTo>
                  <a:lnTo>
                    <a:pt x="282639" y="290017"/>
                  </a:lnTo>
                  <a:lnTo>
                    <a:pt x="292846" y="283132"/>
                  </a:lnTo>
                  <a:lnTo>
                    <a:pt x="299733" y="272929"/>
                  </a:lnTo>
                  <a:lnTo>
                    <a:pt x="302260" y="260451"/>
                  </a:lnTo>
                  <a:lnTo>
                    <a:pt x="302260" y="79908"/>
                  </a:lnTo>
                  <a:close/>
                </a:path>
                <a:path w="302894" h="292735">
                  <a:moveTo>
                    <a:pt x="91300" y="43383"/>
                  </a:moveTo>
                  <a:lnTo>
                    <a:pt x="93824" y="30907"/>
                  </a:lnTo>
                  <a:lnTo>
                    <a:pt x="100704" y="20708"/>
                  </a:lnTo>
                  <a:lnTo>
                    <a:pt x="110899" y="13827"/>
                  </a:lnTo>
                  <a:lnTo>
                    <a:pt x="123367" y="11302"/>
                  </a:lnTo>
                  <a:lnTo>
                    <a:pt x="178879" y="11302"/>
                  </a:lnTo>
                  <a:lnTo>
                    <a:pt x="191364" y="13827"/>
                  </a:lnTo>
                  <a:lnTo>
                    <a:pt x="201571" y="20708"/>
                  </a:lnTo>
                  <a:lnTo>
                    <a:pt x="208458" y="30907"/>
                  </a:lnTo>
                  <a:lnTo>
                    <a:pt x="210985" y="43383"/>
                  </a:lnTo>
                  <a:lnTo>
                    <a:pt x="210985" y="60083"/>
                  </a:lnTo>
                  <a:lnTo>
                    <a:pt x="199669" y="60083"/>
                  </a:lnTo>
                  <a:lnTo>
                    <a:pt x="199669" y="43383"/>
                  </a:lnTo>
                  <a:lnTo>
                    <a:pt x="198031" y="35307"/>
                  </a:lnTo>
                  <a:lnTo>
                    <a:pt x="193570" y="28711"/>
                  </a:lnTo>
                  <a:lnTo>
                    <a:pt x="186960" y="24262"/>
                  </a:lnTo>
                  <a:lnTo>
                    <a:pt x="178879" y="22631"/>
                  </a:lnTo>
                  <a:lnTo>
                    <a:pt x="123367" y="22631"/>
                  </a:lnTo>
                  <a:lnTo>
                    <a:pt x="115299" y="24264"/>
                  </a:lnTo>
                  <a:lnTo>
                    <a:pt x="108707" y="28716"/>
                  </a:lnTo>
                  <a:lnTo>
                    <a:pt x="104260" y="35313"/>
                  </a:lnTo>
                  <a:lnTo>
                    <a:pt x="102628" y="43383"/>
                  </a:lnTo>
                  <a:lnTo>
                    <a:pt x="102628" y="60083"/>
                  </a:lnTo>
                  <a:lnTo>
                    <a:pt x="91300" y="60083"/>
                  </a:lnTo>
                  <a:lnTo>
                    <a:pt x="91300" y="43383"/>
                  </a:lnTo>
                  <a:close/>
                </a:path>
                <a:path w="302894" h="292735">
                  <a:moveTo>
                    <a:pt x="113931" y="60083"/>
                  </a:moveTo>
                  <a:lnTo>
                    <a:pt x="113931" y="43383"/>
                  </a:lnTo>
                  <a:lnTo>
                    <a:pt x="113931" y="38176"/>
                  </a:lnTo>
                  <a:lnTo>
                    <a:pt x="118160" y="33934"/>
                  </a:lnTo>
                  <a:lnTo>
                    <a:pt x="123367" y="33934"/>
                  </a:lnTo>
                  <a:lnTo>
                    <a:pt x="178879" y="33934"/>
                  </a:lnTo>
                  <a:lnTo>
                    <a:pt x="184099" y="33934"/>
                  </a:lnTo>
                  <a:lnTo>
                    <a:pt x="188353" y="38163"/>
                  </a:lnTo>
                  <a:lnTo>
                    <a:pt x="188353" y="43383"/>
                  </a:lnTo>
                  <a:lnTo>
                    <a:pt x="188353" y="60083"/>
                  </a:lnTo>
                  <a:lnTo>
                    <a:pt x="113931" y="60083"/>
                  </a:lnTo>
                  <a:close/>
                </a:path>
                <a:path w="302894" h="292735">
                  <a:moveTo>
                    <a:pt x="11315" y="79908"/>
                  </a:moveTo>
                  <a:lnTo>
                    <a:pt x="11315" y="75222"/>
                  </a:lnTo>
                  <a:lnTo>
                    <a:pt x="15125" y="71412"/>
                  </a:lnTo>
                  <a:lnTo>
                    <a:pt x="19824" y="71412"/>
                  </a:lnTo>
                  <a:lnTo>
                    <a:pt x="282460" y="71412"/>
                  </a:lnTo>
                  <a:lnTo>
                    <a:pt x="287147" y="71412"/>
                  </a:lnTo>
                  <a:lnTo>
                    <a:pt x="290957" y="75222"/>
                  </a:lnTo>
                  <a:lnTo>
                    <a:pt x="290957" y="79908"/>
                  </a:lnTo>
                  <a:lnTo>
                    <a:pt x="290957" y="115493"/>
                  </a:lnTo>
                  <a:lnTo>
                    <a:pt x="287251" y="133799"/>
                  </a:lnTo>
                  <a:lnTo>
                    <a:pt x="277153" y="148761"/>
                  </a:lnTo>
                  <a:lnTo>
                    <a:pt x="262190" y="158856"/>
                  </a:lnTo>
                  <a:lnTo>
                    <a:pt x="243890" y="162559"/>
                  </a:lnTo>
                  <a:lnTo>
                    <a:pt x="172059" y="162559"/>
                  </a:lnTo>
                  <a:lnTo>
                    <a:pt x="172059" y="156463"/>
                  </a:lnTo>
                  <a:lnTo>
                    <a:pt x="172059" y="147015"/>
                  </a:lnTo>
                  <a:lnTo>
                    <a:pt x="164363" y="139331"/>
                  </a:lnTo>
                  <a:lnTo>
                    <a:pt x="154901" y="139331"/>
                  </a:lnTo>
                  <a:lnTo>
                    <a:pt x="147396" y="139331"/>
                  </a:lnTo>
                  <a:lnTo>
                    <a:pt x="137934" y="139331"/>
                  </a:lnTo>
                  <a:lnTo>
                    <a:pt x="130238" y="147015"/>
                  </a:lnTo>
                  <a:lnTo>
                    <a:pt x="130238" y="156463"/>
                  </a:lnTo>
                  <a:lnTo>
                    <a:pt x="130238" y="162559"/>
                  </a:lnTo>
                  <a:lnTo>
                    <a:pt x="58407" y="162559"/>
                  </a:lnTo>
                  <a:lnTo>
                    <a:pt x="40101" y="158856"/>
                  </a:lnTo>
                  <a:lnTo>
                    <a:pt x="25139" y="148761"/>
                  </a:lnTo>
                  <a:lnTo>
                    <a:pt x="15044" y="133799"/>
                  </a:lnTo>
                  <a:lnTo>
                    <a:pt x="11341" y="115493"/>
                  </a:lnTo>
                  <a:lnTo>
                    <a:pt x="11341" y="79908"/>
                  </a:lnTo>
                  <a:close/>
                </a:path>
                <a:path w="302894" h="292735">
                  <a:moveTo>
                    <a:pt x="141541" y="168236"/>
                  </a:moveTo>
                  <a:lnTo>
                    <a:pt x="141541" y="156463"/>
                  </a:lnTo>
                  <a:lnTo>
                    <a:pt x="141541" y="153250"/>
                  </a:lnTo>
                  <a:lnTo>
                    <a:pt x="144170" y="150647"/>
                  </a:lnTo>
                  <a:lnTo>
                    <a:pt x="147396" y="150647"/>
                  </a:lnTo>
                  <a:lnTo>
                    <a:pt x="154901" y="150647"/>
                  </a:lnTo>
                  <a:lnTo>
                    <a:pt x="158127" y="150647"/>
                  </a:lnTo>
                  <a:lnTo>
                    <a:pt x="160756" y="153263"/>
                  </a:lnTo>
                  <a:lnTo>
                    <a:pt x="160756" y="156463"/>
                  </a:lnTo>
                  <a:lnTo>
                    <a:pt x="160756" y="179971"/>
                  </a:lnTo>
                  <a:lnTo>
                    <a:pt x="160756" y="183197"/>
                  </a:lnTo>
                  <a:lnTo>
                    <a:pt x="158127" y="185826"/>
                  </a:lnTo>
                  <a:lnTo>
                    <a:pt x="154901" y="185826"/>
                  </a:lnTo>
                  <a:lnTo>
                    <a:pt x="147396" y="185826"/>
                  </a:lnTo>
                  <a:lnTo>
                    <a:pt x="144170" y="185826"/>
                  </a:lnTo>
                  <a:lnTo>
                    <a:pt x="141541" y="183197"/>
                  </a:lnTo>
                  <a:lnTo>
                    <a:pt x="141541" y="179971"/>
                  </a:lnTo>
                  <a:lnTo>
                    <a:pt x="141541" y="168236"/>
                  </a:lnTo>
                  <a:close/>
                </a:path>
                <a:path w="302894" h="292735">
                  <a:moveTo>
                    <a:pt x="290957" y="260464"/>
                  </a:moveTo>
                  <a:lnTo>
                    <a:pt x="289319" y="268548"/>
                  </a:lnTo>
                  <a:lnTo>
                    <a:pt x="284859" y="275153"/>
                  </a:lnTo>
                  <a:lnTo>
                    <a:pt x="278253" y="279607"/>
                  </a:lnTo>
                  <a:lnTo>
                    <a:pt x="270179" y="281241"/>
                  </a:lnTo>
                  <a:lnTo>
                    <a:pt x="32118" y="281241"/>
                  </a:lnTo>
                  <a:lnTo>
                    <a:pt x="24033" y="279605"/>
                  </a:lnTo>
                  <a:lnTo>
                    <a:pt x="17429" y="275148"/>
                  </a:lnTo>
                  <a:lnTo>
                    <a:pt x="12974" y="268543"/>
                  </a:lnTo>
                  <a:lnTo>
                    <a:pt x="11341" y="260464"/>
                  </a:lnTo>
                  <a:lnTo>
                    <a:pt x="11341" y="149885"/>
                  </a:lnTo>
                  <a:lnTo>
                    <a:pt x="20461" y="159754"/>
                  </a:lnTo>
                  <a:lnTo>
                    <a:pt x="31611" y="167325"/>
                  </a:lnTo>
                  <a:lnTo>
                    <a:pt x="44393" y="172177"/>
                  </a:lnTo>
                  <a:lnTo>
                    <a:pt x="58407" y="173888"/>
                  </a:lnTo>
                  <a:lnTo>
                    <a:pt x="130238" y="173888"/>
                  </a:lnTo>
                  <a:lnTo>
                    <a:pt x="130238" y="179971"/>
                  </a:lnTo>
                  <a:lnTo>
                    <a:pt x="130238" y="189433"/>
                  </a:lnTo>
                  <a:lnTo>
                    <a:pt x="137934" y="197129"/>
                  </a:lnTo>
                  <a:lnTo>
                    <a:pt x="147396" y="197129"/>
                  </a:lnTo>
                  <a:lnTo>
                    <a:pt x="154901" y="197129"/>
                  </a:lnTo>
                  <a:lnTo>
                    <a:pt x="164363" y="197129"/>
                  </a:lnTo>
                  <a:lnTo>
                    <a:pt x="172059" y="189433"/>
                  </a:lnTo>
                  <a:lnTo>
                    <a:pt x="172059" y="179971"/>
                  </a:lnTo>
                  <a:lnTo>
                    <a:pt x="172059" y="173888"/>
                  </a:lnTo>
                  <a:lnTo>
                    <a:pt x="243890" y="173888"/>
                  </a:lnTo>
                  <a:lnTo>
                    <a:pt x="257904" y="172181"/>
                  </a:lnTo>
                  <a:lnTo>
                    <a:pt x="270686" y="167335"/>
                  </a:lnTo>
                  <a:lnTo>
                    <a:pt x="281836" y="159765"/>
                  </a:lnTo>
                  <a:lnTo>
                    <a:pt x="290957" y="149885"/>
                  </a:lnTo>
                  <a:lnTo>
                    <a:pt x="290957" y="260464"/>
                  </a:lnTo>
                  <a:close/>
                </a:path>
              </a:pathLst>
            </a:custGeom>
            <a:ln w="3175">
              <a:solidFill>
                <a:srgbClr val="19BB7C"/>
              </a:solidFill>
            </a:ln>
          </p:spPr>
          <p:txBody>
            <a:bodyPr wrap="square" lIns="0" tIns="0" rIns="0" bIns="0" rtlCol="0"/>
            <a:lstStyle/>
            <a:p>
              <a:endParaRPr dirty="0"/>
            </a:p>
          </p:txBody>
        </p:sp>
      </p:grpSp>
      <p:sp>
        <p:nvSpPr>
          <p:cNvPr id="36" name="TextBox 35">
            <a:extLst>
              <a:ext uri="{FF2B5EF4-FFF2-40B4-BE49-F238E27FC236}">
                <a16:creationId xmlns:a16="http://schemas.microsoft.com/office/drawing/2014/main" id="{EFE1FC50-A88C-9A9F-239A-07D730DECFBC}"/>
              </a:ext>
            </a:extLst>
          </p:cNvPr>
          <p:cNvSpPr txBox="1"/>
          <p:nvPr/>
        </p:nvSpPr>
        <p:spPr>
          <a:xfrm>
            <a:off x="2422302" y="4123953"/>
            <a:ext cx="1816800" cy="292388"/>
          </a:xfrm>
          <a:prstGeom prst="rect">
            <a:avLst/>
          </a:prstGeom>
          <a:noFill/>
        </p:spPr>
        <p:txBody>
          <a:bodyPr wrap="square" lIns="91440" tIns="45720" rIns="91440" bIns="45720" anchor="t">
            <a:spAutoFit/>
          </a:bodyPr>
          <a:lstStyle/>
          <a:p>
            <a:pPr marL="84455">
              <a:spcBef>
                <a:spcPts val="290"/>
              </a:spcBef>
            </a:pPr>
            <a:r>
              <a:rPr lang="en-US" sz="1300" b="1" spc="-10" dirty="0">
                <a:solidFill>
                  <a:schemeClr val="bg1"/>
                </a:solidFill>
                <a:latin typeface="Source Sans Pro SemiBold"/>
              </a:rPr>
              <a:t>Value Added-Impact</a:t>
            </a:r>
            <a:endParaRPr lang="en-US" dirty="0">
              <a:solidFill>
                <a:schemeClr val="bg1"/>
              </a:solidFill>
            </a:endParaRPr>
          </a:p>
        </p:txBody>
      </p:sp>
      <p:sp>
        <p:nvSpPr>
          <p:cNvPr id="37" name="object 17">
            <a:extLst>
              <a:ext uri="{FF2B5EF4-FFF2-40B4-BE49-F238E27FC236}">
                <a16:creationId xmlns:a16="http://schemas.microsoft.com/office/drawing/2014/main" id="{EB51D4CA-F88C-1D38-1EB0-C2BFE2533A6A}"/>
              </a:ext>
            </a:extLst>
          </p:cNvPr>
          <p:cNvSpPr/>
          <p:nvPr/>
        </p:nvSpPr>
        <p:spPr>
          <a:xfrm>
            <a:off x="2497406" y="4572149"/>
            <a:ext cx="2615" cy="1591899"/>
          </a:xfrm>
          <a:custGeom>
            <a:avLst/>
            <a:gdLst/>
            <a:ahLst/>
            <a:cxnLst/>
            <a:rect l="l" t="t" r="r" b="b"/>
            <a:pathLst>
              <a:path h="1420495">
                <a:moveTo>
                  <a:pt x="0" y="1420368"/>
                </a:moveTo>
                <a:lnTo>
                  <a:pt x="0" y="0"/>
                </a:lnTo>
              </a:path>
            </a:pathLst>
          </a:custGeom>
          <a:ln w="6350">
            <a:solidFill>
              <a:srgbClr val="231F20"/>
            </a:solidFill>
          </a:ln>
        </p:spPr>
        <p:txBody>
          <a:bodyPr wrap="square" lIns="0" tIns="0" rIns="0" bIns="0" rtlCol="0"/>
          <a:lstStyle/>
          <a:p>
            <a:endParaRPr/>
          </a:p>
        </p:txBody>
      </p:sp>
      <p:sp>
        <p:nvSpPr>
          <p:cNvPr id="41" name="TextBox 40">
            <a:extLst>
              <a:ext uri="{FF2B5EF4-FFF2-40B4-BE49-F238E27FC236}">
                <a16:creationId xmlns:a16="http://schemas.microsoft.com/office/drawing/2014/main" id="{FDD04A93-07AB-A631-1D98-54D1A2ED6045}"/>
              </a:ext>
            </a:extLst>
          </p:cNvPr>
          <p:cNvSpPr txBox="1"/>
          <p:nvPr/>
        </p:nvSpPr>
        <p:spPr>
          <a:xfrm>
            <a:off x="2167580" y="7084680"/>
            <a:ext cx="2492406" cy="861774"/>
          </a:xfrm>
          <a:prstGeom prst="rect">
            <a:avLst/>
          </a:prstGeom>
          <a:noFill/>
        </p:spPr>
        <p:txBody>
          <a:bodyPr wrap="square" lIns="91440" tIns="45720" rIns="91440" bIns="45720" anchor="t">
            <a:spAutoFit/>
          </a:bodyPr>
          <a:lstStyle/>
          <a:p>
            <a:r>
              <a:rPr lang="en-US" sz="1000" spc="-10" dirty="0">
                <a:solidFill>
                  <a:schemeClr val="tx1"/>
                </a:solidFill>
                <a:latin typeface="Source Sans Pro"/>
              </a:rPr>
              <a:t>GE HealthCare roles span engineering, production, administrative functions, and field-based professional services, demonstrating the high value of GE HealthCare’s employment base in the state.</a:t>
            </a:r>
          </a:p>
        </p:txBody>
      </p:sp>
      <p:sp>
        <p:nvSpPr>
          <p:cNvPr id="25" name="object 11">
            <a:extLst>
              <a:ext uri="{FF2B5EF4-FFF2-40B4-BE49-F238E27FC236}">
                <a16:creationId xmlns:a16="http://schemas.microsoft.com/office/drawing/2014/main" id="{CE63EE00-FDE5-6E25-C8DD-6B5F23155FDC}"/>
              </a:ext>
            </a:extLst>
          </p:cNvPr>
          <p:cNvSpPr txBox="1"/>
          <p:nvPr/>
        </p:nvSpPr>
        <p:spPr>
          <a:xfrm>
            <a:off x="425450" y="5118100"/>
            <a:ext cx="1905000" cy="910506"/>
          </a:xfrm>
          <a:prstGeom prst="rect">
            <a:avLst/>
          </a:prstGeom>
        </p:spPr>
        <p:txBody>
          <a:bodyPr vert="horz" wrap="square" lIns="0" tIns="12700" rIns="0" bIns="0" rtlCol="0" anchor="t">
            <a:spAutoFit/>
          </a:bodyPr>
          <a:lstStyle/>
          <a:p>
            <a:pPr marL="12700">
              <a:lnSpc>
                <a:spcPts val="2565"/>
              </a:lnSpc>
              <a:spcBef>
                <a:spcPts val="100"/>
              </a:spcBef>
            </a:pPr>
            <a:r>
              <a:rPr lang="en-US" sz="2150" b="1" spc="-20" dirty="0">
                <a:solidFill>
                  <a:schemeClr val="tx1"/>
                </a:solidFill>
                <a:latin typeface="Source Sans Pro SemiBold"/>
                <a:cs typeface="Source Sans Pro SemiBold"/>
              </a:rPr>
              <a:t>~1,080</a:t>
            </a:r>
            <a:endParaRPr lang="en-US" sz="2150" dirty="0">
              <a:solidFill>
                <a:schemeClr val="tx1"/>
              </a:solidFill>
              <a:latin typeface="Source Sans Pro SemiBold"/>
              <a:cs typeface="Source Sans Pro SemiBold"/>
            </a:endParaRPr>
          </a:p>
          <a:p>
            <a:pPr marL="12700">
              <a:lnSpc>
                <a:spcPts val="1065"/>
              </a:lnSpc>
            </a:pPr>
            <a:r>
              <a:rPr lang="en-US" sz="1000" spc="-10" dirty="0">
                <a:solidFill>
                  <a:srgbClr val="231F20"/>
                </a:solidFill>
                <a:latin typeface="Source Sans Pro"/>
              </a:rPr>
              <a:t>total employees and contractors in OH, across engineering, production, regulatory affairs, digital services, and corporate support. </a:t>
            </a:r>
          </a:p>
        </p:txBody>
      </p:sp>
      <p:grpSp>
        <p:nvGrpSpPr>
          <p:cNvPr id="48" name="Group 47">
            <a:extLst>
              <a:ext uri="{FF2B5EF4-FFF2-40B4-BE49-F238E27FC236}">
                <a16:creationId xmlns:a16="http://schemas.microsoft.com/office/drawing/2014/main" id="{B1645BAD-9462-0F3D-9D28-FBC500539B98}"/>
              </a:ext>
            </a:extLst>
          </p:cNvPr>
          <p:cNvGrpSpPr/>
          <p:nvPr/>
        </p:nvGrpSpPr>
        <p:grpSpPr>
          <a:xfrm>
            <a:off x="2848942" y="4723041"/>
            <a:ext cx="457207" cy="229143"/>
            <a:chOff x="1797047" y="7137135"/>
            <a:chExt cx="457207" cy="229143"/>
          </a:xfrm>
          <a:solidFill>
            <a:srgbClr val="19BB7C"/>
          </a:solidFill>
        </p:grpSpPr>
        <p:sp>
          <p:nvSpPr>
            <p:cNvPr id="38" name="Freeform 37">
              <a:extLst>
                <a:ext uri="{FF2B5EF4-FFF2-40B4-BE49-F238E27FC236}">
                  <a16:creationId xmlns:a16="http://schemas.microsoft.com/office/drawing/2014/main" id="{0EFF4706-D857-4418-35E5-AB3753370327}"/>
                </a:ext>
              </a:extLst>
            </p:cNvPr>
            <p:cNvSpPr/>
            <p:nvPr/>
          </p:nvSpPr>
          <p:spPr>
            <a:xfrm>
              <a:off x="1797047" y="7137135"/>
              <a:ext cx="457207" cy="229143"/>
            </a:xfrm>
            <a:custGeom>
              <a:avLst/>
              <a:gdLst>
                <a:gd name="connsiteX0" fmla="*/ 4763 w 457207"/>
                <a:gd name="connsiteY0" fmla="*/ 0 h 229143"/>
                <a:gd name="connsiteX1" fmla="*/ 452443 w 457207"/>
                <a:gd name="connsiteY1" fmla="*/ 0 h 229143"/>
                <a:gd name="connsiteX2" fmla="*/ 457208 w 457207"/>
                <a:gd name="connsiteY2" fmla="*/ 4763 h 229143"/>
                <a:gd name="connsiteX3" fmla="*/ 457208 w 457207"/>
                <a:gd name="connsiteY3" fmla="*/ 224381 h 229143"/>
                <a:gd name="connsiteX4" fmla="*/ 452443 w 457207"/>
                <a:gd name="connsiteY4" fmla="*/ 229144 h 229143"/>
                <a:gd name="connsiteX5" fmla="*/ 4763 w 457207"/>
                <a:gd name="connsiteY5" fmla="*/ 229144 h 229143"/>
                <a:gd name="connsiteX6" fmla="*/ 0 w 457207"/>
                <a:gd name="connsiteY6" fmla="*/ 224381 h 229143"/>
                <a:gd name="connsiteX7" fmla="*/ 0 w 457207"/>
                <a:gd name="connsiteY7" fmla="*/ 4763 h 229143"/>
                <a:gd name="connsiteX8" fmla="*/ 4763 w 457207"/>
                <a:gd name="connsiteY8" fmla="*/ 0 h 229143"/>
                <a:gd name="connsiteX9" fmla="*/ 447672 w 457207"/>
                <a:gd name="connsiteY9" fmla="*/ 9525 h 229143"/>
                <a:gd name="connsiteX10" fmla="*/ 9522 w 457207"/>
                <a:gd name="connsiteY10" fmla="*/ 9525 h 229143"/>
                <a:gd name="connsiteX11" fmla="*/ 9522 w 457207"/>
                <a:gd name="connsiteY11" fmla="*/ 219624 h 229143"/>
                <a:gd name="connsiteX12" fmla="*/ 447672 w 457207"/>
                <a:gd name="connsiteY12" fmla="*/ 219624 h 22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7207" h="229143">
                  <a:moveTo>
                    <a:pt x="4763" y="0"/>
                  </a:moveTo>
                  <a:lnTo>
                    <a:pt x="452443" y="0"/>
                  </a:lnTo>
                  <a:cubicBezTo>
                    <a:pt x="455064" y="0"/>
                    <a:pt x="457208" y="2143"/>
                    <a:pt x="457208" y="4763"/>
                  </a:cubicBezTo>
                  <a:lnTo>
                    <a:pt x="457208" y="224381"/>
                  </a:lnTo>
                  <a:cubicBezTo>
                    <a:pt x="457208" y="227000"/>
                    <a:pt x="455064" y="229144"/>
                    <a:pt x="452443" y="229144"/>
                  </a:cubicBezTo>
                  <a:lnTo>
                    <a:pt x="4763" y="229144"/>
                  </a:lnTo>
                  <a:cubicBezTo>
                    <a:pt x="2143" y="229144"/>
                    <a:pt x="0" y="227000"/>
                    <a:pt x="0" y="224381"/>
                  </a:cubicBezTo>
                  <a:lnTo>
                    <a:pt x="0" y="4763"/>
                  </a:lnTo>
                  <a:cubicBezTo>
                    <a:pt x="0" y="2143"/>
                    <a:pt x="2143" y="0"/>
                    <a:pt x="4763" y="0"/>
                  </a:cubicBezTo>
                  <a:close/>
                  <a:moveTo>
                    <a:pt x="447672" y="9525"/>
                  </a:moveTo>
                  <a:lnTo>
                    <a:pt x="9522" y="9525"/>
                  </a:lnTo>
                  <a:lnTo>
                    <a:pt x="9522" y="219624"/>
                  </a:lnTo>
                  <a:lnTo>
                    <a:pt x="447672" y="219624"/>
                  </a:lnTo>
                  <a:close/>
                </a:path>
              </a:pathLst>
            </a:custGeom>
            <a:grpFill/>
            <a:ln w="6350" cap="flat">
              <a:solidFill>
                <a:srgbClr val="19BB7C"/>
              </a:solid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21C2D34E-0B9B-602A-8F74-53AA8576477C}"/>
                </a:ext>
              </a:extLst>
            </p:cNvPr>
            <p:cNvSpPr/>
            <p:nvPr/>
          </p:nvSpPr>
          <p:spPr>
            <a:xfrm>
              <a:off x="1953306" y="7179360"/>
              <a:ext cx="144687" cy="144687"/>
            </a:xfrm>
            <a:custGeom>
              <a:avLst/>
              <a:gdLst>
                <a:gd name="connsiteX0" fmla="*/ 72344 w 144687"/>
                <a:gd name="connsiteY0" fmla="*/ 0 h 144687"/>
                <a:gd name="connsiteX1" fmla="*/ 123494 w 144687"/>
                <a:gd name="connsiteY1" fmla="*/ 21193 h 144687"/>
                <a:gd name="connsiteX2" fmla="*/ 144688 w 144687"/>
                <a:gd name="connsiteY2" fmla="*/ 72344 h 144687"/>
                <a:gd name="connsiteX3" fmla="*/ 123494 w 144687"/>
                <a:gd name="connsiteY3" fmla="*/ 123494 h 144687"/>
                <a:gd name="connsiteX4" fmla="*/ 72344 w 144687"/>
                <a:gd name="connsiteY4" fmla="*/ 144688 h 144687"/>
                <a:gd name="connsiteX5" fmla="*/ 21193 w 144687"/>
                <a:gd name="connsiteY5" fmla="*/ 123494 h 144687"/>
                <a:gd name="connsiteX6" fmla="*/ 0 w 144687"/>
                <a:gd name="connsiteY6" fmla="*/ 72344 h 144687"/>
                <a:gd name="connsiteX7" fmla="*/ 21193 w 144687"/>
                <a:gd name="connsiteY7" fmla="*/ 21193 h 144687"/>
                <a:gd name="connsiteX8" fmla="*/ 72344 w 144687"/>
                <a:gd name="connsiteY8" fmla="*/ 0 h 144687"/>
                <a:gd name="connsiteX9" fmla="*/ 116754 w 144687"/>
                <a:gd name="connsiteY9" fmla="*/ 27932 h 144687"/>
                <a:gd name="connsiteX10" fmla="*/ 72344 w 144687"/>
                <a:gd name="connsiteY10" fmla="*/ 9525 h 144687"/>
                <a:gd name="connsiteX11" fmla="*/ 27933 w 144687"/>
                <a:gd name="connsiteY11" fmla="*/ 27932 h 144687"/>
                <a:gd name="connsiteX12" fmla="*/ 9527 w 144687"/>
                <a:gd name="connsiteY12" fmla="*/ 72342 h 144687"/>
                <a:gd name="connsiteX13" fmla="*/ 27933 w 144687"/>
                <a:gd name="connsiteY13" fmla="*/ 116753 h 144687"/>
                <a:gd name="connsiteX14" fmla="*/ 72344 w 144687"/>
                <a:gd name="connsiteY14" fmla="*/ 135159 h 144687"/>
                <a:gd name="connsiteX15" fmla="*/ 116754 w 144687"/>
                <a:gd name="connsiteY15" fmla="*/ 116753 h 144687"/>
                <a:gd name="connsiteX16" fmla="*/ 135161 w 144687"/>
                <a:gd name="connsiteY16" fmla="*/ 72342 h 144687"/>
                <a:gd name="connsiteX17" fmla="*/ 116754 w 144687"/>
                <a:gd name="connsiteY17" fmla="*/ 27932 h 14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4687" h="144687">
                  <a:moveTo>
                    <a:pt x="72344" y="0"/>
                  </a:moveTo>
                  <a:cubicBezTo>
                    <a:pt x="92322" y="0"/>
                    <a:pt x="110396" y="8096"/>
                    <a:pt x="123494" y="21193"/>
                  </a:cubicBezTo>
                  <a:cubicBezTo>
                    <a:pt x="136593" y="34290"/>
                    <a:pt x="144688" y="52364"/>
                    <a:pt x="144688" y="72344"/>
                  </a:cubicBezTo>
                  <a:cubicBezTo>
                    <a:pt x="144688" y="92324"/>
                    <a:pt x="136591" y="110396"/>
                    <a:pt x="123494" y="123494"/>
                  </a:cubicBezTo>
                  <a:cubicBezTo>
                    <a:pt x="110398" y="136593"/>
                    <a:pt x="92324" y="144688"/>
                    <a:pt x="72344" y="144688"/>
                  </a:cubicBezTo>
                  <a:cubicBezTo>
                    <a:pt x="52364" y="144688"/>
                    <a:pt x="34292" y="136591"/>
                    <a:pt x="21193" y="123494"/>
                  </a:cubicBezTo>
                  <a:cubicBezTo>
                    <a:pt x="8095" y="110398"/>
                    <a:pt x="0" y="92324"/>
                    <a:pt x="0" y="72344"/>
                  </a:cubicBezTo>
                  <a:cubicBezTo>
                    <a:pt x="0" y="52364"/>
                    <a:pt x="8096" y="34292"/>
                    <a:pt x="21193" y="21193"/>
                  </a:cubicBezTo>
                  <a:cubicBezTo>
                    <a:pt x="34290" y="8095"/>
                    <a:pt x="52364" y="0"/>
                    <a:pt x="72344" y="0"/>
                  </a:cubicBezTo>
                  <a:close/>
                  <a:moveTo>
                    <a:pt x="116754" y="27932"/>
                  </a:moveTo>
                  <a:cubicBezTo>
                    <a:pt x="105396" y="16574"/>
                    <a:pt x="89679" y="9525"/>
                    <a:pt x="72344" y="9525"/>
                  </a:cubicBezTo>
                  <a:cubicBezTo>
                    <a:pt x="55008" y="9525"/>
                    <a:pt x="39292" y="16550"/>
                    <a:pt x="27933" y="27932"/>
                  </a:cubicBezTo>
                  <a:cubicBezTo>
                    <a:pt x="16575" y="39290"/>
                    <a:pt x="9527" y="55007"/>
                    <a:pt x="9527" y="72342"/>
                  </a:cubicBezTo>
                  <a:cubicBezTo>
                    <a:pt x="9527" y="89678"/>
                    <a:pt x="16551" y="105394"/>
                    <a:pt x="27933" y="116753"/>
                  </a:cubicBezTo>
                  <a:cubicBezTo>
                    <a:pt x="39292" y="128111"/>
                    <a:pt x="55008" y="135159"/>
                    <a:pt x="72344" y="135159"/>
                  </a:cubicBezTo>
                  <a:cubicBezTo>
                    <a:pt x="89679" y="135159"/>
                    <a:pt x="105395" y="128135"/>
                    <a:pt x="116754" y="116753"/>
                  </a:cubicBezTo>
                  <a:cubicBezTo>
                    <a:pt x="128113" y="105394"/>
                    <a:pt x="135161" y="89678"/>
                    <a:pt x="135161" y="72342"/>
                  </a:cubicBezTo>
                  <a:cubicBezTo>
                    <a:pt x="135161" y="55007"/>
                    <a:pt x="128136" y="39291"/>
                    <a:pt x="116754" y="27932"/>
                  </a:cubicBezTo>
                  <a:close/>
                </a:path>
              </a:pathLst>
            </a:custGeom>
            <a:grpFill/>
            <a:ln w="6350" cap="flat">
              <a:solidFill>
                <a:srgbClr val="19BB7C"/>
              </a:solid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3647237A-5830-DDD1-5660-E1F3E2A035A3}"/>
                </a:ext>
              </a:extLst>
            </p:cNvPr>
            <p:cNvSpPr/>
            <p:nvPr/>
          </p:nvSpPr>
          <p:spPr>
            <a:xfrm>
              <a:off x="2000505" y="7204740"/>
              <a:ext cx="50268" cy="93988"/>
            </a:xfrm>
            <a:custGeom>
              <a:avLst/>
              <a:gdLst>
                <a:gd name="connsiteX0" fmla="*/ 22646 w 50268"/>
                <a:gd name="connsiteY0" fmla="*/ 93965 h 93988"/>
                <a:gd name="connsiteX1" fmla="*/ 22646 w 50268"/>
                <a:gd name="connsiteY1" fmla="*/ 84630 h 93988"/>
                <a:gd name="connsiteX2" fmla="*/ 11263 w 50268"/>
                <a:gd name="connsiteY2" fmla="*/ 81487 h 93988"/>
                <a:gd name="connsiteX3" fmla="*/ 3691 w 50268"/>
                <a:gd name="connsiteY3" fmla="*/ 74200 h 93988"/>
                <a:gd name="connsiteX4" fmla="*/ 0 w 50268"/>
                <a:gd name="connsiteY4" fmla="*/ 61913 h 93988"/>
                <a:gd name="connsiteX5" fmla="*/ 9382 w 50268"/>
                <a:gd name="connsiteY5" fmla="*/ 60151 h 93988"/>
                <a:gd name="connsiteX6" fmla="*/ 13216 w 50268"/>
                <a:gd name="connsiteY6" fmla="*/ 71200 h 93988"/>
                <a:gd name="connsiteX7" fmla="*/ 22646 w 50268"/>
                <a:gd name="connsiteY7" fmla="*/ 76748 h 93988"/>
                <a:gd name="connsiteX8" fmla="*/ 22646 w 50268"/>
                <a:gd name="connsiteY8" fmla="*/ 47030 h 93988"/>
                <a:gd name="connsiteX9" fmla="*/ 10859 w 50268"/>
                <a:gd name="connsiteY9" fmla="*/ 42577 h 93988"/>
                <a:gd name="connsiteX10" fmla="*/ 3977 w 50268"/>
                <a:gd name="connsiteY10" fmla="*/ 35671 h 93988"/>
                <a:gd name="connsiteX11" fmla="*/ 1572 w 50268"/>
                <a:gd name="connsiteY11" fmla="*/ 25670 h 93988"/>
                <a:gd name="connsiteX12" fmla="*/ 8620 w 50268"/>
                <a:gd name="connsiteY12" fmla="*/ 9525 h 93988"/>
                <a:gd name="connsiteX13" fmla="*/ 22622 w 50268"/>
                <a:gd name="connsiteY13" fmla="*/ 4453 h 93988"/>
                <a:gd name="connsiteX14" fmla="*/ 22622 w 50268"/>
                <a:gd name="connsiteY14" fmla="*/ 0 h 93988"/>
                <a:gd name="connsiteX15" fmla="*/ 28122 w 50268"/>
                <a:gd name="connsiteY15" fmla="*/ 0 h 93988"/>
                <a:gd name="connsiteX16" fmla="*/ 28122 w 50268"/>
                <a:gd name="connsiteY16" fmla="*/ 4453 h 93988"/>
                <a:gd name="connsiteX17" fmla="*/ 41029 w 50268"/>
                <a:gd name="connsiteY17" fmla="*/ 9216 h 93988"/>
                <a:gd name="connsiteX18" fmla="*/ 48386 w 50268"/>
                <a:gd name="connsiteY18" fmla="*/ 23170 h 93988"/>
                <a:gd name="connsiteX19" fmla="*/ 38743 w 50268"/>
                <a:gd name="connsiteY19" fmla="*/ 24622 h 93988"/>
                <a:gd name="connsiteX20" fmla="*/ 35290 w 50268"/>
                <a:gd name="connsiteY20" fmla="*/ 16193 h 93988"/>
                <a:gd name="connsiteX21" fmla="*/ 28122 w 50268"/>
                <a:gd name="connsiteY21" fmla="*/ 12335 h 93988"/>
                <a:gd name="connsiteX22" fmla="*/ 28122 w 50268"/>
                <a:gd name="connsiteY22" fmla="*/ 39267 h 93988"/>
                <a:gd name="connsiteX23" fmla="*/ 37457 w 50268"/>
                <a:gd name="connsiteY23" fmla="*/ 42029 h 93988"/>
                <a:gd name="connsiteX24" fmla="*/ 44553 w 50268"/>
                <a:gd name="connsiteY24" fmla="*/ 46696 h 93988"/>
                <a:gd name="connsiteX25" fmla="*/ 48792 w 50268"/>
                <a:gd name="connsiteY25" fmla="*/ 53221 h 93988"/>
                <a:gd name="connsiteX26" fmla="*/ 50268 w 50268"/>
                <a:gd name="connsiteY26" fmla="*/ 61413 h 93988"/>
                <a:gd name="connsiteX27" fmla="*/ 44077 w 50268"/>
                <a:gd name="connsiteY27" fmla="*/ 77605 h 93988"/>
                <a:gd name="connsiteX28" fmla="*/ 28099 w 50268"/>
                <a:gd name="connsiteY28" fmla="*/ 84559 h 93988"/>
                <a:gd name="connsiteX29" fmla="*/ 28099 w 50268"/>
                <a:gd name="connsiteY29" fmla="*/ 93988 h 93988"/>
                <a:gd name="connsiteX30" fmla="*/ 22598 w 50268"/>
                <a:gd name="connsiteY30" fmla="*/ 93988 h 93988"/>
                <a:gd name="connsiteX31" fmla="*/ 22646 w 50268"/>
                <a:gd name="connsiteY31" fmla="*/ 12192 h 93988"/>
                <a:gd name="connsiteX32" fmla="*/ 14049 w 50268"/>
                <a:gd name="connsiteY32" fmla="*/ 16550 h 93988"/>
                <a:gd name="connsiteX33" fmla="*/ 10906 w 50268"/>
                <a:gd name="connsiteY33" fmla="*/ 24908 h 93988"/>
                <a:gd name="connsiteX34" fmla="*/ 13573 w 50268"/>
                <a:gd name="connsiteY34" fmla="*/ 32885 h 93988"/>
                <a:gd name="connsiteX35" fmla="*/ 22621 w 50268"/>
                <a:gd name="connsiteY35" fmla="*/ 38028 h 93988"/>
                <a:gd name="connsiteX36" fmla="*/ 22621 w 50268"/>
                <a:gd name="connsiteY36" fmla="*/ 12192 h 93988"/>
                <a:gd name="connsiteX37" fmla="*/ 28146 w 50268"/>
                <a:gd name="connsiteY37" fmla="*/ 76749 h 93988"/>
                <a:gd name="connsiteX38" fmla="*/ 37148 w 50268"/>
                <a:gd name="connsiteY38" fmla="*/ 72034 h 93988"/>
                <a:gd name="connsiteX39" fmla="*/ 40719 w 50268"/>
                <a:gd name="connsiteY39" fmla="*/ 62009 h 93988"/>
                <a:gd name="connsiteX40" fmla="*/ 38195 w 50268"/>
                <a:gd name="connsiteY40" fmla="*/ 53841 h 93988"/>
                <a:gd name="connsiteX41" fmla="*/ 28146 w 50268"/>
                <a:gd name="connsiteY41" fmla="*/ 48317 h 9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268" h="93988">
                  <a:moveTo>
                    <a:pt x="22646" y="93965"/>
                  </a:moveTo>
                  <a:lnTo>
                    <a:pt x="22646" y="84630"/>
                  </a:lnTo>
                  <a:cubicBezTo>
                    <a:pt x="17979" y="84035"/>
                    <a:pt x="14168" y="83011"/>
                    <a:pt x="11263" y="81487"/>
                  </a:cubicBezTo>
                  <a:cubicBezTo>
                    <a:pt x="8334" y="79987"/>
                    <a:pt x="5810" y="77534"/>
                    <a:pt x="3691" y="74200"/>
                  </a:cubicBezTo>
                  <a:cubicBezTo>
                    <a:pt x="1572" y="70843"/>
                    <a:pt x="334" y="66747"/>
                    <a:pt x="0" y="61913"/>
                  </a:cubicBezTo>
                  <a:lnTo>
                    <a:pt x="9382" y="60151"/>
                  </a:lnTo>
                  <a:cubicBezTo>
                    <a:pt x="10120" y="65175"/>
                    <a:pt x="11383" y="68842"/>
                    <a:pt x="13216" y="71200"/>
                  </a:cubicBezTo>
                  <a:cubicBezTo>
                    <a:pt x="15835" y="74533"/>
                    <a:pt x="18979" y="76367"/>
                    <a:pt x="22646" y="76748"/>
                  </a:cubicBezTo>
                  <a:lnTo>
                    <a:pt x="22646" y="47030"/>
                  </a:lnTo>
                  <a:cubicBezTo>
                    <a:pt x="18812" y="46292"/>
                    <a:pt x="14883" y="44815"/>
                    <a:pt x="10859" y="42577"/>
                  </a:cubicBezTo>
                  <a:cubicBezTo>
                    <a:pt x="7882" y="40910"/>
                    <a:pt x="5596" y="38600"/>
                    <a:pt x="3977" y="35671"/>
                  </a:cubicBezTo>
                  <a:cubicBezTo>
                    <a:pt x="2357" y="32742"/>
                    <a:pt x="1572" y="29409"/>
                    <a:pt x="1572" y="25670"/>
                  </a:cubicBezTo>
                  <a:cubicBezTo>
                    <a:pt x="1572" y="19026"/>
                    <a:pt x="3929" y="13644"/>
                    <a:pt x="8620" y="9525"/>
                  </a:cubicBezTo>
                  <a:cubicBezTo>
                    <a:pt x="11763" y="6739"/>
                    <a:pt x="16455" y="5072"/>
                    <a:pt x="22622" y="4453"/>
                  </a:cubicBezTo>
                  <a:lnTo>
                    <a:pt x="22622" y="0"/>
                  </a:lnTo>
                  <a:lnTo>
                    <a:pt x="28122" y="0"/>
                  </a:lnTo>
                  <a:lnTo>
                    <a:pt x="28122" y="4453"/>
                  </a:lnTo>
                  <a:cubicBezTo>
                    <a:pt x="33552" y="4977"/>
                    <a:pt x="37862" y="6572"/>
                    <a:pt x="41029" y="9216"/>
                  </a:cubicBezTo>
                  <a:cubicBezTo>
                    <a:pt x="45124" y="12597"/>
                    <a:pt x="47553" y="17264"/>
                    <a:pt x="48386" y="23170"/>
                  </a:cubicBezTo>
                  <a:lnTo>
                    <a:pt x="38743" y="24622"/>
                  </a:lnTo>
                  <a:cubicBezTo>
                    <a:pt x="38195" y="20955"/>
                    <a:pt x="37052" y="18145"/>
                    <a:pt x="35290" y="16193"/>
                  </a:cubicBezTo>
                  <a:cubicBezTo>
                    <a:pt x="33551" y="14240"/>
                    <a:pt x="31170" y="12954"/>
                    <a:pt x="28122" y="12335"/>
                  </a:cubicBezTo>
                  <a:lnTo>
                    <a:pt x="28122" y="39267"/>
                  </a:lnTo>
                  <a:cubicBezTo>
                    <a:pt x="32813" y="40458"/>
                    <a:pt x="35933" y="41386"/>
                    <a:pt x="37457" y="42029"/>
                  </a:cubicBezTo>
                  <a:cubicBezTo>
                    <a:pt x="40362" y="43315"/>
                    <a:pt x="42743" y="44863"/>
                    <a:pt x="44553" y="46696"/>
                  </a:cubicBezTo>
                  <a:cubicBezTo>
                    <a:pt x="46387" y="48530"/>
                    <a:pt x="47816" y="50721"/>
                    <a:pt x="48792" y="53221"/>
                  </a:cubicBezTo>
                  <a:cubicBezTo>
                    <a:pt x="49792" y="55745"/>
                    <a:pt x="50268" y="58484"/>
                    <a:pt x="50268" y="61413"/>
                  </a:cubicBezTo>
                  <a:cubicBezTo>
                    <a:pt x="50268" y="67890"/>
                    <a:pt x="48197" y="73271"/>
                    <a:pt x="44077" y="77605"/>
                  </a:cubicBezTo>
                  <a:cubicBezTo>
                    <a:pt x="39957" y="81939"/>
                    <a:pt x="34647" y="84249"/>
                    <a:pt x="28099" y="84559"/>
                  </a:cubicBezTo>
                  <a:lnTo>
                    <a:pt x="28099" y="93988"/>
                  </a:lnTo>
                  <a:lnTo>
                    <a:pt x="22598" y="93988"/>
                  </a:lnTo>
                  <a:close/>
                  <a:moveTo>
                    <a:pt x="22646" y="12192"/>
                  </a:moveTo>
                  <a:cubicBezTo>
                    <a:pt x="19026" y="12740"/>
                    <a:pt x="16145" y="14192"/>
                    <a:pt x="14049" y="16550"/>
                  </a:cubicBezTo>
                  <a:cubicBezTo>
                    <a:pt x="11954" y="18907"/>
                    <a:pt x="10906" y="21693"/>
                    <a:pt x="10906" y="24908"/>
                  </a:cubicBezTo>
                  <a:cubicBezTo>
                    <a:pt x="10906" y="28075"/>
                    <a:pt x="11787" y="30742"/>
                    <a:pt x="13573" y="32885"/>
                  </a:cubicBezTo>
                  <a:cubicBezTo>
                    <a:pt x="15359" y="35028"/>
                    <a:pt x="18383" y="36743"/>
                    <a:pt x="22621" y="38028"/>
                  </a:cubicBezTo>
                  <a:lnTo>
                    <a:pt x="22621" y="12192"/>
                  </a:lnTo>
                  <a:close/>
                  <a:moveTo>
                    <a:pt x="28146" y="76749"/>
                  </a:moveTo>
                  <a:cubicBezTo>
                    <a:pt x="31766" y="76296"/>
                    <a:pt x="34766" y="74725"/>
                    <a:pt x="37148" y="72034"/>
                  </a:cubicBezTo>
                  <a:cubicBezTo>
                    <a:pt x="39529" y="69343"/>
                    <a:pt x="40719" y="65986"/>
                    <a:pt x="40719" y="62009"/>
                  </a:cubicBezTo>
                  <a:cubicBezTo>
                    <a:pt x="40719" y="58628"/>
                    <a:pt x="39862" y="55889"/>
                    <a:pt x="38195" y="53841"/>
                  </a:cubicBezTo>
                  <a:cubicBezTo>
                    <a:pt x="36504" y="51794"/>
                    <a:pt x="33171" y="49936"/>
                    <a:pt x="28146" y="48317"/>
                  </a:cubicBezTo>
                  <a:close/>
                </a:path>
              </a:pathLst>
            </a:custGeom>
            <a:grpFill/>
            <a:ln w="6350" cap="flat">
              <a:solidFill>
                <a:srgbClr val="19BB7C"/>
              </a:solid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E876B389-116D-58A6-56E9-6109EC845EB9}"/>
                </a:ext>
              </a:extLst>
            </p:cNvPr>
            <p:cNvSpPr/>
            <p:nvPr/>
          </p:nvSpPr>
          <p:spPr>
            <a:xfrm>
              <a:off x="2192486" y="7138750"/>
              <a:ext cx="59989" cy="75281"/>
            </a:xfrm>
            <a:custGeom>
              <a:avLst/>
              <a:gdLst>
                <a:gd name="connsiteX0" fmla="*/ 55007 w 59989"/>
                <a:gd name="connsiteY0" fmla="*/ 75277 h 75281"/>
                <a:gd name="connsiteX1" fmla="*/ 59985 w 59989"/>
                <a:gd name="connsiteY1" fmla="*/ 70752 h 75281"/>
                <a:gd name="connsiteX2" fmla="*/ 55459 w 59989"/>
                <a:gd name="connsiteY2" fmla="*/ 65776 h 75281"/>
                <a:gd name="connsiteX3" fmla="*/ 23360 w 59989"/>
                <a:gd name="connsiteY3" fmla="*/ 50393 h 75281"/>
                <a:gd name="connsiteX4" fmla="*/ 9525 w 59989"/>
                <a:gd name="connsiteY4" fmla="*/ 15793 h 75281"/>
                <a:gd name="connsiteX5" fmla="*/ 10501 w 59989"/>
                <a:gd name="connsiteY5" fmla="*/ 5840 h 75281"/>
                <a:gd name="connsiteX6" fmla="*/ 6953 w 59989"/>
                <a:gd name="connsiteY6" fmla="*/ 125 h 75281"/>
                <a:gd name="connsiteX7" fmla="*/ 1238 w 59989"/>
                <a:gd name="connsiteY7" fmla="*/ 3673 h 75281"/>
                <a:gd name="connsiteX8" fmla="*/ 0 w 59989"/>
                <a:gd name="connsiteY8" fmla="*/ 15769 h 75281"/>
                <a:gd name="connsiteX9" fmla="*/ 16478 w 59989"/>
                <a:gd name="connsiteY9" fmla="*/ 56917 h 75281"/>
                <a:gd name="connsiteX10" fmla="*/ 55007 w 59989"/>
                <a:gd name="connsiteY10" fmla="*/ 75253 h 75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989" h="75281">
                  <a:moveTo>
                    <a:pt x="55007" y="75277"/>
                  </a:moveTo>
                  <a:cubicBezTo>
                    <a:pt x="57628" y="75395"/>
                    <a:pt x="59843" y="73372"/>
                    <a:pt x="59985" y="70752"/>
                  </a:cubicBezTo>
                  <a:cubicBezTo>
                    <a:pt x="60102" y="68133"/>
                    <a:pt x="58080" y="65918"/>
                    <a:pt x="55459" y="65776"/>
                  </a:cubicBezTo>
                  <a:cubicBezTo>
                    <a:pt x="42149" y="65132"/>
                    <a:pt x="31980" y="59417"/>
                    <a:pt x="23360" y="50393"/>
                  </a:cubicBezTo>
                  <a:cubicBezTo>
                    <a:pt x="14787" y="41392"/>
                    <a:pt x="9525" y="29223"/>
                    <a:pt x="9525" y="15793"/>
                  </a:cubicBezTo>
                  <a:cubicBezTo>
                    <a:pt x="9525" y="11865"/>
                    <a:pt x="9596" y="9650"/>
                    <a:pt x="10501" y="5840"/>
                  </a:cubicBezTo>
                  <a:cubicBezTo>
                    <a:pt x="11097" y="3292"/>
                    <a:pt x="9501" y="720"/>
                    <a:pt x="6953" y="125"/>
                  </a:cubicBezTo>
                  <a:cubicBezTo>
                    <a:pt x="4405" y="-471"/>
                    <a:pt x="1833" y="1125"/>
                    <a:pt x="1238" y="3673"/>
                  </a:cubicBezTo>
                  <a:cubicBezTo>
                    <a:pt x="167" y="8150"/>
                    <a:pt x="0" y="11174"/>
                    <a:pt x="0" y="15769"/>
                  </a:cubicBezTo>
                  <a:cubicBezTo>
                    <a:pt x="0" y="31699"/>
                    <a:pt x="6263" y="46201"/>
                    <a:pt x="16478" y="56917"/>
                  </a:cubicBezTo>
                  <a:cubicBezTo>
                    <a:pt x="26718" y="67681"/>
                    <a:pt x="39172" y="74491"/>
                    <a:pt x="55007" y="75253"/>
                  </a:cubicBezTo>
                  <a:close/>
                </a:path>
              </a:pathLst>
            </a:custGeom>
            <a:grpFill/>
            <a:ln w="6350" cap="flat">
              <a:solidFill>
                <a:srgbClr val="19BB7C"/>
              </a:solid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5E08EE90-DC45-62AA-CF5A-3E5D9E06226D}"/>
                </a:ext>
              </a:extLst>
            </p:cNvPr>
            <p:cNvSpPr/>
            <p:nvPr/>
          </p:nvSpPr>
          <p:spPr>
            <a:xfrm>
              <a:off x="1798403" y="7138278"/>
              <a:ext cx="60441" cy="75805"/>
            </a:xfrm>
            <a:custGeom>
              <a:avLst/>
              <a:gdLst>
                <a:gd name="connsiteX0" fmla="*/ 4529 w 60441"/>
                <a:gd name="connsiteY0" fmla="*/ 66300 h 75805"/>
                <a:gd name="connsiteX1" fmla="*/ 5 w 60441"/>
                <a:gd name="connsiteY1" fmla="*/ 71277 h 75805"/>
                <a:gd name="connsiteX2" fmla="*/ 4982 w 60441"/>
                <a:gd name="connsiteY2" fmla="*/ 75801 h 75805"/>
                <a:gd name="connsiteX3" fmla="*/ 43963 w 60441"/>
                <a:gd name="connsiteY3" fmla="*/ 57441 h 75805"/>
                <a:gd name="connsiteX4" fmla="*/ 60441 w 60441"/>
                <a:gd name="connsiteY4" fmla="*/ 16293 h 75805"/>
                <a:gd name="connsiteX5" fmla="*/ 60036 w 60441"/>
                <a:gd name="connsiteY5" fmla="*/ 9364 h 75805"/>
                <a:gd name="connsiteX6" fmla="*/ 59084 w 60441"/>
                <a:gd name="connsiteY6" fmla="*/ 3673 h 75805"/>
                <a:gd name="connsiteX7" fmla="*/ 53369 w 60441"/>
                <a:gd name="connsiteY7" fmla="*/ 125 h 75805"/>
                <a:gd name="connsiteX8" fmla="*/ 49821 w 60441"/>
                <a:gd name="connsiteY8" fmla="*/ 5840 h 75805"/>
                <a:gd name="connsiteX9" fmla="*/ 50583 w 60441"/>
                <a:gd name="connsiteY9" fmla="*/ 10459 h 75805"/>
                <a:gd name="connsiteX10" fmla="*/ 50916 w 60441"/>
                <a:gd name="connsiteY10" fmla="*/ 16317 h 75805"/>
                <a:gd name="connsiteX11" fmla="*/ 37081 w 60441"/>
                <a:gd name="connsiteY11" fmla="*/ 50916 h 75805"/>
                <a:gd name="connsiteX12" fmla="*/ 4554 w 60441"/>
                <a:gd name="connsiteY12" fmla="*/ 66347 h 7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0441" h="75805">
                  <a:moveTo>
                    <a:pt x="4529" y="66300"/>
                  </a:moveTo>
                  <a:cubicBezTo>
                    <a:pt x="1910" y="66419"/>
                    <a:pt x="-114" y="68657"/>
                    <a:pt x="5" y="71277"/>
                  </a:cubicBezTo>
                  <a:cubicBezTo>
                    <a:pt x="124" y="73896"/>
                    <a:pt x="2362" y="75920"/>
                    <a:pt x="4982" y="75801"/>
                  </a:cubicBezTo>
                  <a:cubicBezTo>
                    <a:pt x="20817" y="75039"/>
                    <a:pt x="33700" y="68181"/>
                    <a:pt x="43963" y="57441"/>
                  </a:cubicBezTo>
                  <a:cubicBezTo>
                    <a:pt x="54154" y="46726"/>
                    <a:pt x="60441" y="32248"/>
                    <a:pt x="60441" y="16293"/>
                  </a:cubicBezTo>
                  <a:cubicBezTo>
                    <a:pt x="60441" y="13983"/>
                    <a:pt x="60298" y="11674"/>
                    <a:pt x="60036" y="9364"/>
                  </a:cubicBezTo>
                  <a:cubicBezTo>
                    <a:pt x="59774" y="7030"/>
                    <a:pt x="59608" y="5887"/>
                    <a:pt x="59084" y="3673"/>
                  </a:cubicBezTo>
                  <a:cubicBezTo>
                    <a:pt x="58489" y="1125"/>
                    <a:pt x="55940" y="-471"/>
                    <a:pt x="53369" y="125"/>
                  </a:cubicBezTo>
                  <a:cubicBezTo>
                    <a:pt x="50821" y="720"/>
                    <a:pt x="49226" y="3268"/>
                    <a:pt x="49821" y="5840"/>
                  </a:cubicBezTo>
                  <a:cubicBezTo>
                    <a:pt x="50273" y="7721"/>
                    <a:pt x="50345" y="8531"/>
                    <a:pt x="50583" y="10459"/>
                  </a:cubicBezTo>
                  <a:cubicBezTo>
                    <a:pt x="50797" y="12341"/>
                    <a:pt x="50916" y="14293"/>
                    <a:pt x="50916" y="16317"/>
                  </a:cubicBezTo>
                  <a:cubicBezTo>
                    <a:pt x="50916" y="29724"/>
                    <a:pt x="45654" y="41916"/>
                    <a:pt x="37081" y="50916"/>
                  </a:cubicBezTo>
                  <a:cubicBezTo>
                    <a:pt x="28461" y="59965"/>
                    <a:pt x="17865" y="65703"/>
                    <a:pt x="4554" y="66347"/>
                  </a:cubicBezTo>
                  <a:close/>
                </a:path>
              </a:pathLst>
            </a:custGeom>
            <a:grpFill/>
            <a:ln w="6350" cap="flat">
              <a:solidFill>
                <a:srgbClr val="19BB7C"/>
              </a:solid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A00D7E8A-1CE6-F062-FE7F-C9A2AC929678}"/>
                </a:ext>
              </a:extLst>
            </p:cNvPr>
            <p:cNvSpPr/>
            <p:nvPr/>
          </p:nvSpPr>
          <p:spPr>
            <a:xfrm>
              <a:off x="2192596" y="7289341"/>
              <a:ext cx="60038" cy="75020"/>
            </a:xfrm>
            <a:custGeom>
              <a:avLst/>
              <a:gdLst>
                <a:gd name="connsiteX0" fmla="*/ 55507 w 60038"/>
                <a:gd name="connsiteY0" fmla="*/ 9506 h 75020"/>
                <a:gd name="connsiteX1" fmla="*/ 60033 w 60038"/>
                <a:gd name="connsiteY1" fmla="*/ 4529 h 75020"/>
                <a:gd name="connsiteX2" fmla="*/ 55055 w 60038"/>
                <a:gd name="connsiteY2" fmla="*/ 5 h 75020"/>
                <a:gd name="connsiteX3" fmla="*/ 16431 w 60038"/>
                <a:gd name="connsiteY3" fmla="*/ 18389 h 75020"/>
                <a:gd name="connsiteX4" fmla="*/ 0 w 60038"/>
                <a:gd name="connsiteY4" fmla="*/ 59489 h 75020"/>
                <a:gd name="connsiteX5" fmla="*/ 1191 w 60038"/>
                <a:gd name="connsiteY5" fmla="*/ 71348 h 75020"/>
                <a:gd name="connsiteX6" fmla="*/ 6906 w 60038"/>
                <a:gd name="connsiteY6" fmla="*/ 74895 h 75020"/>
                <a:gd name="connsiteX7" fmla="*/ 10454 w 60038"/>
                <a:gd name="connsiteY7" fmla="*/ 69180 h 75020"/>
                <a:gd name="connsiteX8" fmla="*/ 9525 w 60038"/>
                <a:gd name="connsiteY8" fmla="*/ 59489 h 75020"/>
                <a:gd name="connsiteX9" fmla="*/ 23313 w 60038"/>
                <a:gd name="connsiteY9" fmla="*/ 24937 h 75020"/>
                <a:gd name="connsiteX10" fmla="*/ 55482 w 60038"/>
                <a:gd name="connsiteY10" fmla="*/ 9506 h 75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038" h="75020">
                  <a:moveTo>
                    <a:pt x="55507" y="9506"/>
                  </a:moveTo>
                  <a:cubicBezTo>
                    <a:pt x="58128" y="9387"/>
                    <a:pt x="60150" y="7149"/>
                    <a:pt x="60033" y="4529"/>
                  </a:cubicBezTo>
                  <a:cubicBezTo>
                    <a:pt x="59911" y="1910"/>
                    <a:pt x="57676" y="-114"/>
                    <a:pt x="55055" y="5"/>
                  </a:cubicBezTo>
                  <a:cubicBezTo>
                    <a:pt x="39241" y="791"/>
                    <a:pt x="26646" y="7625"/>
                    <a:pt x="16431" y="18389"/>
                  </a:cubicBezTo>
                  <a:cubicBezTo>
                    <a:pt x="6263" y="29104"/>
                    <a:pt x="0" y="43558"/>
                    <a:pt x="0" y="59489"/>
                  </a:cubicBezTo>
                  <a:cubicBezTo>
                    <a:pt x="0" y="64109"/>
                    <a:pt x="119" y="66847"/>
                    <a:pt x="1191" y="71348"/>
                  </a:cubicBezTo>
                  <a:cubicBezTo>
                    <a:pt x="1786" y="73895"/>
                    <a:pt x="4334" y="75491"/>
                    <a:pt x="6906" y="74895"/>
                  </a:cubicBezTo>
                  <a:cubicBezTo>
                    <a:pt x="9454" y="74300"/>
                    <a:pt x="11049" y="71752"/>
                    <a:pt x="10454" y="69180"/>
                  </a:cubicBezTo>
                  <a:cubicBezTo>
                    <a:pt x="9549" y="65370"/>
                    <a:pt x="9525" y="63418"/>
                    <a:pt x="9525" y="59489"/>
                  </a:cubicBezTo>
                  <a:cubicBezTo>
                    <a:pt x="9525" y="46082"/>
                    <a:pt x="14764" y="33938"/>
                    <a:pt x="23313" y="24937"/>
                  </a:cubicBezTo>
                  <a:cubicBezTo>
                    <a:pt x="31909" y="15888"/>
                    <a:pt x="42218" y="10149"/>
                    <a:pt x="55482" y="9506"/>
                  </a:cubicBezTo>
                  <a:close/>
                </a:path>
              </a:pathLst>
            </a:custGeom>
            <a:grpFill/>
            <a:ln w="6350" cap="flat">
              <a:solidFill>
                <a:srgbClr val="19BB7C"/>
              </a:solid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5CE96066-1C50-DFAA-90BF-48DE06D43D29}"/>
                </a:ext>
              </a:extLst>
            </p:cNvPr>
            <p:cNvSpPr/>
            <p:nvPr/>
          </p:nvSpPr>
          <p:spPr>
            <a:xfrm>
              <a:off x="1798738" y="7289459"/>
              <a:ext cx="58590" cy="75543"/>
            </a:xfrm>
            <a:custGeom>
              <a:avLst/>
              <a:gdLst>
                <a:gd name="connsiteX0" fmla="*/ 4982 w 58590"/>
                <a:gd name="connsiteY0" fmla="*/ 5 h 75543"/>
                <a:gd name="connsiteX1" fmla="*/ 5 w 58590"/>
                <a:gd name="connsiteY1" fmla="*/ 4529 h 75543"/>
                <a:gd name="connsiteX2" fmla="*/ 4529 w 58590"/>
                <a:gd name="connsiteY2" fmla="*/ 9506 h 75543"/>
                <a:gd name="connsiteX3" fmla="*/ 11864 w 58590"/>
                <a:gd name="connsiteY3" fmla="*/ 10673 h 75543"/>
                <a:gd name="connsiteX4" fmla="*/ 39510 w 58590"/>
                <a:gd name="connsiteY4" fmla="*/ 29128 h 75543"/>
                <a:gd name="connsiteX5" fmla="*/ 49011 w 58590"/>
                <a:gd name="connsiteY5" fmla="*/ 61441 h 75543"/>
                <a:gd name="connsiteX6" fmla="*/ 47940 w 58590"/>
                <a:gd name="connsiteY6" fmla="*/ 69704 h 75543"/>
                <a:gd name="connsiteX7" fmla="*/ 51488 w 58590"/>
                <a:gd name="connsiteY7" fmla="*/ 75419 h 75543"/>
                <a:gd name="connsiteX8" fmla="*/ 57203 w 58590"/>
                <a:gd name="connsiteY8" fmla="*/ 71871 h 75543"/>
                <a:gd name="connsiteX9" fmla="*/ 58512 w 58590"/>
                <a:gd name="connsiteY9" fmla="*/ 61894 h 75543"/>
                <a:gd name="connsiteX10" fmla="*/ 47225 w 58590"/>
                <a:gd name="connsiteY10" fmla="*/ 23555 h 75543"/>
                <a:gd name="connsiteX11" fmla="*/ 14030 w 58590"/>
                <a:gd name="connsiteY11" fmla="*/ 1410 h 75543"/>
                <a:gd name="connsiteX12" fmla="*/ 4982 w 58590"/>
                <a:gd name="connsiteY12" fmla="*/ 28 h 75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590" h="75543">
                  <a:moveTo>
                    <a:pt x="4982" y="5"/>
                  </a:moveTo>
                  <a:cubicBezTo>
                    <a:pt x="2363" y="-114"/>
                    <a:pt x="148" y="1910"/>
                    <a:pt x="5" y="4529"/>
                  </a:cubicBezTo>
                  <a:cubicBezTo>
                    <a:pt x="-114" y="7148"/>
                    <a:pt x="1910" y="9363"/>
                    <a:pt x="4529" y="9506"/>
                  </a:cubicBezTo>
                  <a:cubicBezTo>
                    <a:pt x="7625" y="9649"/>
                    <a:pt x="8935" y="9983"/>
                    <a:pt x="11864" y="10673"/>
                  </a:cubicBezTo>
                  <a:cubicBezTo>
                    <a:pt x="23389" y="13388"/>
                    <a:pt x="32961" y="20126"/>
                    <a:pt x="39510" y="29128"/>
                  </a:cubicBezTo>
                  <a:cubicBezTo>
                    <a:pt x="46083" y="38176"/>
                    <a:pt x="49607" y="49535"/>
                    <a:pt x="49011" y="61441"/>
                  </a:cubicBezTo>
                  <a:cubicBezTo>
                    <a:pt x="48845" y="64561"/>
                    <a:pt x="48702" y="66466"/>
                    <a:pt x="47940" y="69704"/>
                  </a:cubicBezTo>
                  <a:cubicBezTo>
                    <a:pt x="47344" y="72252"/>
                    <a:pt x="48940" y="74824"/>
                    <a:pt x="51488" y="75419"/>
                  </a:cubicBezTo>
                  <a:cubicBezTo>
                    <a:pt x="54036" y="76014"/>
                    <a:pt x="56607" y="74419"/>
                    <a:pt x="57203" y="71871"/>
                  </a:cubicBezTo>
                  <a:cubicBezTo>
                    <a:pt x="58084" y="68132"/>
                    <a:pt x="58322" y="65656"/>
                    <a:pt x="58512" y="61894"/>
                  </a:cubicBezTo>
                  <a:cubicBezTo>
                    <a:pt x="59227" y="47773"/>
                    <a:pt x="55036" y="34319"/>
                    <a:pt x="47225" y="23555"/>
                  </a:cubicBezTo>
                  <a:cubicBezTo>
                    <a:pt x="39391" y="12745"/>
                    <a:pt x="27890" y="4672"/>
                    <a:pt x="14030" y="1410"/>
                  </a:cubicBezTo>
                  <a:cubicBezTo>
                    <a:pt x="10625" y="600"/>
                    <a:pt x="8720" y="195"/>
                    <a:pt x="4982" y="28"/>
                  </a:cubicBezTo>
                  <a:close/>
                </a:path>
              </a:pathLst>
            </a:custGeom>
            <a:grpFill/>
            <a:ln w="6350" cap="flat">
              <a:solidFill>
                <a:srgbClr val="19BB7C"/>
              </a:solidFill>
              <a:prstDash val="solid"/>
              <a:miter/>
            </a:ln>
          </p:spPr>
          <p:txBody>
            <a:bodyPr rtlCol="0" anchor="ctr"/>
            <a:lstStyle/>
            <a:p>
              <a:endParaRPr lang="en-US"/>
            </a:p>
          </p:txBody>
        </p:sp>
      </p:grpSp>
      <p:sp>
        <p:nvSpPr>
          <p:cNvPr id="49" name="Oval 48">
            <a:extLst>
              <a:ext uri="{FF2B5EF4-FFF2-40B4-BE49-F238E27FC236}">
                <a16:creationId xmlns:a16="http://schemas.microsoft.com/office/drawing/2014/main" id="{7D000CAF-DDC1-20D4-D30E-080E3E33CE76}"/>
              </a:ext>
            </a:extLst>
          </p:cNvPr>
          <p:cNvSpPr>
            <a:spLocks noChangeAspect="1"/>
          </p:cNvSpPr>
          <p:nvPr/>
        </p:nvSpPr>
        <p:spPr>
          <a:xfrm>
            <a:off x="589200" y="6745785"/>
            <a:ext cx="1435242" cy="1363481"/>
          </a:xfrm>
          <a:prstGeom prst="ellipse">
            <a:avLst/>
          </a:prstGeom>
          <a:noFill/>
          <a:ln w="15875">
            <a:solidFill>
              <a:srgbClr val="19BB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5" name="Graphic 64">
            <a:extLst>
              <a:ext uri="{FF2B5EF4-FFF2-40B4-BE49-F238E27FC236}">
                <a16:creationId xmlns:a16="http://schemas.microsoft.com/office/drawing/2014/main" id="{CCA8D9CA-85D7-E53A-0FEC-024CADC7D3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41547" y="8894410"/>
            <a:ext cx="304800" cy="304800"/>
          </a:xfrm>
          <a:prstGeom prst="rect">
            <a:avLst/>
          </a:prstGeom>
        </p:spPr>
      </p:pic>
      <p:sp>
        <p:nvSpPr>
          <p:cNvPr id="67" name="TextBox 66">
            <a:extLst>
              <a:ext uri="{FF2B5EF4-FFF2-40B4-BE49-F238E27FC236}">
                <a16:creationId xmlns:a16="http://schemas.microsoft.com/office/drawing/2014/main" id="{116241C6-041E-F884-8BFB-7F8B6D5B0F44}"/>
              </a:ext>
            </a:extLst>
          </p:cNvPr>
          <p:cNvSpPr txBox="1"/>
          <p:nvPr/>
        </p:nvSpPr>
        <p:spPr>
          <a:xfrm>
            <a:off x="337605" y="8818225"/>
            <a:ext cx="1742539" cy="584775"/>
          </a:xfrm>
          <a:prstGeom prst="rect">
            <a:avLst/>
          </a:prstGeom>
          <a:noFill/>
        </p:spPr>
        <p:txBody>
          <a:bodyPr wrap="square" lIns="91440" tIns="45720" rIns="91440" bIns="45720" rtlCol="0" anchor="t">
            <a:spAutoFit/>
          </a:bodyPr>
          <a:lstStyle/>
          <a:p>
            <a:pPr marL="12700"/>
            <a:r>
              <a:rPr lang="en-US" sz="1600" b="1" spc="-20" dirty="0">
                <a:solidFill>
                  <a:schemeClr val="tx1"/>
                </a:solidFill>
                <a:latin typeface="Source Sans Pro SemiBold"/>
              </a:rPr>
              <a:t>10-year strategic collaboration</a:t>
            </a:r>
            <a:endParaRPr lang="en-US" sz="1600" b="1" spc="-20" dirty="0">
              <a:solidFill>
                <a:schemeClr val="tx1"/>
              </a:solidFill>
              <a:latin typeface="Source Sans Pro SemiBold"/>
              <a:ea typeface="Source Sans Pro SemiBold"/>
            </a:endParaRPr>
          </a:p>
        </p:txBody>
      </p:sp>
      <p:sp>
        <p:nvSpPr>
          <p:cNvPr id="5" name="Subtitle 2">
            <a:extLst>
              <a:ext uri="{FF2B5EF4-FFF2-40B4-BE49-F238E27FC236}">
                <a16:creationId xmlns:a16="http://schemas.microsoft.com/office/drawing/2014/main" id="{FD659906-F6D9-F91B-E5B5-4C5A5B1F41F2}"/>
              </a:ext>
            </a:extLst>
          </p:cNvPr>
          <p:cNvSpPr txBox="1">
            <a:spLocks/>
          </p:cNvSpPr>
          <p:nvPr/>
        </p:nvSpPr>
        <p:spPr>
          <a:xfrm>
            <a:off x="2788168" y="5112628"/>
            <a:ext cx="1707457" cy="986427"/>
          </a:xfrm>
          <a:prstGeom prst="rect">
            <a:avLst/>
          </a:prstGeom>
        </p:spPr>
        <p:txBody>
          <a:bodyPr vert="horz" lIns="0" tIns="0" rIns="0" bIns="0" rtlCol="0" anchor="t">
            <a:noAutofit/>
          </a:bodyPr>
          <a:lstStyle>
            <a:lvl1pPr marL="0" indent="0" algn="ctr" defTabSz="487650" rtl="0" eaLnBrk="1" latinLnBrk="0" hangingPunct="1">
              <a:lnSpc>
                <a:spcPct val="90000"/>
              </a:lnSpc>
              <a:spcBef>
                <a:spcPts val="533"/>
              </a:spcBef>
              <a:buFont typeface="Arial" panose="020B0604020202020204" pitchFamily="34" charset="0"/>
              <a:buNone/>
              <a:defRPr sz="1280" kern="1200">
                <a:solidFill>
                  <a:schemeClr val="tx1"/>
                </a:solidFill>
                <a:latin typeface="+mn-lt"/>
                <a:ea typeface="+mn-ea"/>
                <a:cs typeface="+mn-cs"/>
              </a:defRPr>
            </a:lvl1pPr>
            <a:lvl2pPr marL="243825" indent="0" algn="ctr" defTabSz="487650" rtl="0" eaLnBrk="1" latinLnBrk="0" hangingPunct="1">
              <a:lnSpc>
                <a:spcPct val="90000"/>
              </a:lnSpc>
              <a:spcBef>
                <a:spcPts val="267"/>
              </a:spcBef>
              <a:buFont typeface="Arial" panose="020B0604020202020204" pitchFamily="34" charset="0"/>
              <a:buNone/>
              <a:defRPr sz="1067" kern="1200">
                <a:solidFill>
                  <a:schemeClr val="tx1"/>
                </a:solidFill>
                <a:latin typeface="+mn-lt"/>
                <a:ea typeface="+mn-ea"/>
                <a:cs typeface="+mn-cs"/>
              </a:defRPr>
            </a:lvl2pPr>
            <a:lvl3pPr marL="487650" indent="0" algn="ctr" defTabSz="487650" rtl="0" eaLnBrk="1" latinLnBrk="0" hangingPunct="1">
              <a:lnSpc>
                <a:spcPct val="90000"/>
              </a:lnSpc>
              <a:spcBef>
                <a:spcPts val="267"/>
              </a:spcBef>
              <a:buFont typeface="Arial" panose="020B0604020202020204" pitchFamily="34" charset="0"/>
              <a:buNone/>
              <a:defRPr sz="960" kern="1200">
                <a:solidFill>
                  <a:schemeClr val="tx1"/>
                </a:solidFill>
                <a:latin typeface="+mn-lt"/>
                <a:ea typeface="+mn-ea"/>
                <a:cs typeface="+mn-cs"/>
              </a:defRPr>
            </a:lvl3pPr>
            <a:lvl4pPr marL="731474"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4pPr>
            <a:lvl5pPr marL="975299"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5pPr>
            <a:lvl6pPr marL="1219124"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6pPr>
            <a:lvl7pPr marL="1462949"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7pPr>
            <a:lvl8pPr marL="1706773"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8pPr>
            <a:lvl9pPr marL="1950598" indent="0" algn="ctr" defTabSz="487650" rtl="0" eaLnBrk="1" latinLnBrk="0" hangingPunct="1">
              <a:lnSpc>
                <a:spcPct val="90000"/>
              </a:lnSpc>
              <a:spcBef>
                <a:spcPts val="267"/>
              </a:spcBef>
              <a:buFont typeface="Arial" panose="020B0604020202020204" pitchFamily="34" charset="0"/>
              <a:buNone/>
              <a:defRPr sz="853" kern="1200">
                <a:solidFill>
                  <a:schemeClr val="tx1"/>
                </a:solidFill>
                <a:latin typeface="+mn-lt"/>
                <a:ea typeface="+mn-ea"/>
                <a:cs typeface="+mn-cs"/>
              </a:defRPr>
            </a:lvl9pPr>
          </a:lstStyle>
          <a:p>
            <a:pPr algn="l">
              <a:lnSpc>
                <a:spcPct val="100000"/>
              </a:lnSpc>
              <a:spcBef>
                <a:spcPts val="0"/>
              </a:spcBef>
            </a:pPr>
            <a:r>
              <a:rPr lang="en-US" sz="1100" spc="-10" dirty="0">
                <a:solidFill>
                  <a:srgbClr val="231F20"/>
                </a:solidFill>
                <a:latin typeface="Source Sans Pro"/>
              </a:rPr>
              <a:t>GE HealthCare’s operations in 2024 generated</a:t>
            </a:r>
            <a:endParaRPr lang="en-US" sz="800" dirty="0">
              <a:effectLst/>
              <a:latin typeface="Source Sans Pro" panose="020B0503030403020204" pitchFamily="34" charset="77"/>
              <a:ea typeface="Source Sans Pro" panose="020B0503030403020204" pitchFamily="34" charset="77"/>
            </a:endParaRPr>
          </a:p>
        </p:txBody>
      </p:sp>
      <p:sp>
        <p:nvSpPr>
          <p:cNvPr id="6" name="object 20">
            <a:extLst>
              <a:ext uri="{FF2B5EF4-FFF2-40B4-BE49-F238E27FC236}">
                <a16:creationId xmlns:a16="http://schemas.microsoft.com/office/drawing/2014/main" id="{A087F3DE-C3DC-1467-B4BD-CB6698677ACD}"/>
              </a:ext>
            </a:extLst>
          </p:cNvPr>
          <p:cNvSpPr txBox="1"/>
          <p:nvPr/>
        </p:nvSpPr>
        <p:spPr>
          <a:xfrm>
            <a:off x="2670670" y="5461459"/>
            <a:ext cx="1228095" cy="356508"/>
          </a:xfrm>
          <a:prstGeom prst="rect">
            <a:avLst/>
          </a:prstGeom>
        </p:spPr>
        <p:txBody>
          <a:bodyPr vert="horz" wrap="square" lIns="0" tIns="12700" rIns="0" bIns="0" rtlCol="0">
            <a:spAutoFit/>
          </a:bodyPr>
          <a:lstStyle/>
          <a:p>
            <a:pPr marL="24765" algn="ctr">
              <a:lnSpc>
                <a:spcPts val="2565"/>
              </a:lnSpc>
              <a:spcBef>
                <a:spcPts val="100"/>
              </a:spcBef>
            </a:pPr>
            <a:r>
              <a:rPr lang="en-US" sz="2800" b="1" spc="-10" dirty="0">
                <a:solidFill>
                  <a:schemeClr val="tx1"/>
                </a:solidFill>
                <a:latin typeface="Source Sans Pro" panose="020B0503030403020204" pitchFamily="34" charset="77"/>
                <a:cs typeface="Source Sans Pro"/>
              </a:rPr>
              <a:t>$471M</a:t>
            </a:r>
            <a:endParaRPr sz="2800" dirty="0">
              <a:solidFill>
                <a:schemeClr val="tx1"/>
              </a:solidFill>
              <a:latin typeface="Source Sans Pro"/>
              <a:cs typeface="Source Sans Pro"/>
            </a:endParaRPr>
          </a:p>
        </p:txBody>
      </p:sp>
      <p:sp>
        <p:nvSpPr>
          <p:cNvPr id="7" name="object 12">
            <a:extLst>
              <a:ext uri="{FF2B5EF4-FFF2-40B4-BE49-F238E27FC236}">
                <a16:creationId xmlns:a16="http://schemas.microsoft.com/office/drawing/2014/main" id="{4DBB5B8C-195F-DBC6-2171-26683A436544}"/>
              </a:ext>
            </a:extLst>
          </p:cNvPr>
          <p:cNvSpPr txBox="1"/>
          <p:nvPr/>
        </p:nvSpPr>
        <p:spPr>
          <a:xfrm>
            <a:off x="2746921" y="5859410"/>
            <a:ext cx="1603112" cy="153888"/>
          </a:xfrm>
          <a:prstGeom prst="rect">
            <a:avLst/>
          </a:prstGeom>
        </p:spPr>
        <p:txBody>
          <a:bodyPr vert="horz" wrap="square" lIns="0" tIns="12700" rIns="0" bIns="0" rtlCol="0">
            <a:spAutoFit/>
          </a:bodyPr>
          <a:lstStyle/>
          <a:p>
            <a:pPr marL="12700" algn="ctr">
              <a:lnSpc>
                <a:spcPts val="1065"/>
              </a:lnSpc>
            </a:pPr>
            <a:r>
              <a:rPr lang="en-US" sz="1050" spc="-10" dirty="0">
                <a:solidFill>
                  <a:srgbClr val="231F20"/>
                </a:solidFill>
                <a:latin typeface="Source Sans Pro"/>
              </a:rPr>
              <a:t>in GDP value-added impact</a:t>
            </a:r>
          </a:p>
        </p:txBody>
      </p:sp>
      <p:sp>
        <p:nvSpPr>
          <p:cNvPr id="9" name="object 20">
            <a:extLst>
              <a:ext uri="{FF2B5EF4-FFF2-40B4-BE49-F238E27FC236}">
                <a16:creationId xmlns:a16="http://schemas.microsoft.com/office/drawing/2014/main" id="{FDD3394E-51D1-2A5B-04AE-CC6FA7399800}"/>
              </a:ext>
            </a:extLst>
          </p:cNvPr>
          <p:cNvSpPr txBox="1"/>
          <p:nvPr/>
        </p:nvSpPr>
        <p:spPr>
          <a:xfrm>
            <a:off x="673157" y="7013479"/>
            <a:ext cx="1228095" cy="443711"/>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4765" algn="ctr"/>
            <a:r>
              <a:rPr lang="en-US" sz="2800" b="1" spc="-10" dirty="0">
                <a:solidFill>
                  <a:srgbClr val="000000"/>
                </a:solidFill>
                <a:latin typeface="Source Sans Pro"/>
                <a:ea typeface="Source Sans Pro"/>
                <a:cs typeface="Source Sans Pro Semibold"/>
              </a:rPr>
              <a:t>1.92X</a:t>
            </a:r>
            <a:endParaRPr lang="en-US" sz="2800" b="1" spc="-10" dirty="0">
              <a:solidFill>
                <a:srgbClr val="000000"/>
              </a:solidFill>
              <a:latin typeface="Source Sans Pro" panose="020B0503030403020204" pitchFamily="34" charset="77"/>
              <a:cs typeface="Source Sans Pro Semibold"/>
            </a:endParaRPr>
          </a:p>
        </p:txBody>
      </p:sp>
      <p:sp>
        <p:nvSpPr>
          <p:cNvPr id="12" name="object 12">
            <a:extLst>
              <a:ext uri="{FF2B5EF4-FFF2-40B4-BE49-F238E27FC236}">
                <a16:creationId xmlns:a16="http://schemas.microsoft.com/office/drawing/2014/main" id="{CB3CDECE-136E-5B2B-0588-CC831DE3819B}"/>
              </a:ext>
            </a:extLst>
          </p:cNvPr>
          <p:cNvSpPr txBox="1"/>
          <p:nvPr/>
        </p:nvSpPr>
        <p:spPr>
          <a:xfrm>
            <a:off x="780872" y="7459906"/>
            <a:ext cx="1047881" cy="428322"/>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2700" algn="ctr"/>
            <a:r>
              <a:rPr lang="en-US" sz="900" dirty="0">
                <a:solidFill>
                  <a:srgbClr val="000000"/>
                </a:solidFill>
                <a:latin typeface="Source Sans Pro"/>
                <a:cs typeface="Source Sans Pro"/>
              </a:rPr>
              <a:t>Higher average salary relative to state average</a:t>
            </a:r>
            <a:endParaRPr lang="en-US" sz="2400" dirty="0">
              <a:solidFill>
                <a:srgbClr val="000000"/>
              </a:solidFill>
            </a:endParaRPr>
          </a:p>
        </p:txBody>
      </p:sp>
      <p:sp>
        <p:nvSpPr>
          <p:cNvPr id="8" name="object 12">
            <a:extLst>
              <a:ext uri="{FF2B5EF4-FFF2-40B4-BE49-F238E27FC236}">
                <a16:creationId xmlns:a16="http://schemas.microsoft.com/office/drawing/2014/main" id="{1924B9C4-9044-5947-8288-938A4B8B79BF}"/>
              </a:ext>
            </a:extLst>
          </p:cNvPr>
          <p:cNvSpPr txBox="1"/>
          <p:nvPr/>
        </p:nvSpPr>
        <p:spPr>
          <a:xfrm>
            <a:off x="2787127" y="1122432"/>
            <a:ext cx="1603112" cy="286745"/>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2700" algn="ctr">
              <a:lnSpc>
                <a:spcPts val="1065"/>
              </a:lnSpc>
            </a:pPr>
            <a:r>
              <a:rPr lang="en-US" sz="800" dirty="0">
                <a:solidFill>
                  <a:srgbClr val="19BB7C"/>
                </a:solidFill>
                <a:latin typeface="Source Sans Pro"/>
                <a:ea typeface="Source Sans Pro"/>
              </a:rPr>
              <a:t>In Capital </a:t>
            </a:r>
            <a:endParaRPr lang="en-US"/>
          </a:p>
          <a:p>
            <a:pPr marL="12700" algn="ctr">
              <a:lnSpc>
                <a:spcPts val="1065"/>
              </a:lnSpc>
            </a:pPr>
            <a:r>
              <a:rPr lang="en-US" sz="800" dirty="0">
                <a:solidFill>
                  <a:srgbClr val="19BB7C"/>
                </a:solidFill>
                <a:latin typeface="Source Sans Pro"/>
                <a:ea typeface="Source Sans Pro"/>
              </a:rPr>
              <a:t>Expenditures</a:t>
            </a:r>
            <a:endParaRPr lang="en-US" dirty="0"/>
          </a:p>
        </p:txBody>
      </p:sp>
      <p:sp>
        <p:nvSpPr>
          <p:cNvPr id="33" name="object 17">
            <a:extLst>
              <a:ext uri="{FF2B5EF4-FFF2-40B4-BE49-F238E27FC236}">
                <a16:creationId xmlns:a16="http://schemas.microsoft.com/office/drawing/2014/main" id="{5402581D-643F-1E75-91F7-E4A67BA19D7A}"/>
              </a:ext>
            </a:extLst>
          </p:cNvPr>
          <p:cNvSpPr/>
          <p:nvPr/>
        </p:nvSpPr>
        <p:spPr>
          <a:xfrm>
            <a:off x="2498816" y="8694257"/>
            <a:ext cx="2615" cy="1591899"/>
          </a:xfrm>
          <a:custGeom>
            <a:avLst/>
            <a:gdLst/>
            <a:ahLst/>
            <a:cxnLst/>
            <a:rect l="l" t="t" r="r" b="b"/>
            <a:pathLst>
              <a:path h="1420495">
                <a:moveTo>
                  <a:pt x="0" y="1420368"/>
                </a:moveTo>
                <a:lnTo>
                  <a:pt x="0" y="0"/>
                </a:lnTo>
              </a:path>
            </a:pathLst>
          </a:custGeom>
          <a:ln w="6350">
            <a:solidFill>
              <a:srgbClr val="231F20"/>
            </a:solidFill>
          </a:ln>
        </p:spPr>
        <p:txBody>
          <a:bodyPr wrap="square" lIns="0" tIns="0" rIns="0" bIns="0" rtlCol="0"/>
          <a:lstStyle/>
          <a:p>
            <a:endParaRPr/>
          </a:p>
        </p:txBody>
      </p:sp>
      <p:sp>
        <p:nvSpPr>
          <p:cNvPr id="3" name="object 5">
            <a:extLst>
              <a:ext uri="{FF2B5EF4-FFF2-40B4-BE49-F238E27FC236}">
                <a16:creationId xmlns:a16="http://schemas.microsoft.com/office/drawing/2014/main" id="{26B429D4-627A-4A91-FC57-2F578217305F}"/>
              </a:ext>
            </a:extLst>
          </p:cNvPr>
          <p:cNvSpPr/>
          <p:nvPr/>
        </p:nvSpPr>
        <p:spPr>
          <a:xfrm>
            <a:off x="5084518" y="2692909"/>
            <a:ext cx="2064385" cy="7675245"/>
          </a:xfrm>
          <a:custGeom>
            <a:avLst/>
            <a:gdLst/>
            <a:ahLst/>
            <a:cxnLst/>
            <a:rect l="l" t="t" r="r" b="b"/>
            <a:pathLst>
              <a:path w="2064384" h="7675245">
                <a:moveTo>
                  <a:pt x="0" y="7674851"/>
                </a:moveTo>
                <a:lnTo>
                  <a:pt x="2064003" y="7674851"/>
                </a:lnTo>
                <a:lnTo>
                  <a:pt x="2064003" y="0"/>
                </a:lnTo>
                <a:lnTo>
                  <a:pt x="0" y="0"/>
                </a:lnTo>
                <a:lnTo>
                  <a:pt x="0" y="7674851"/>
                </a:lnTo>
                <a:close/>
              </a:path>
            </a:pathLst>
          </a:custGeom>
          <a:solidFill>
            <a:schemeClr val="bg1">
              <a:lumMod val="95000"/>
            </a:schemeClr>
          </a:solidFill>
        </p:spPr>
        <p:txBody>
          <a:bodyPr wrap="square" lIns="0" tIns="0" rIns="0" bIns="0" rtlCol="0"/>
          <a:lstStyle/>
          <a:p>
            <a:endParaRPr dirty="0"/>
          </a:p>
        </p:txBody>
      </p:sp>
      <p:sp>
        <p:nvSpPr>
          <p:cNvPr id="4" name="TextBox 3">
            <a:extLst>
              <a:ext uri="{FF2B5EF4-FFF2-40B4-BE49-F238E27FC236}">
                <a16:creationId xmlns:a16="http://schemas.microsoft.com/office/drawing/2014/main" id="{88A5408B-6BF7-30AF-7675-7E5D26DAEE83}"/>
              </a:ext>
            </a:extLst>
          </p:cNvPr>
          <p:cNvSpPr txBox="1"/>
          <p:nvPr/>
        </p:nvSpPr>
        <p:spPr>
          <a:xfrm>
            <a:off x="5122477" y="7052652"/>
            <a:ext cx="2038434" cy="923330"/>
          </a:xfrm>
          <a:prstGeom prst="rect">
            <a:avLst/>
          </a:prstGeom>
          <a:noFill/>
        </p:spPr>
        <p:txBody>
          <a:bodyPr wrap="square" lIns="91440" tIns="45720" rIns="91440" bIns="45720" anchor="t">
            <a:spAutoFit/>
          </a:bodyPr>
          <a:lstStyle/>
          <a:p>
            <a:pPr algn="ctr">
              <a:lnSpc>
                <a:spcPct val="100000"/>
              </a:lnSpc>
            </a:pPr>
            <a:r>
              <a:rPr lang="en-US" sz="3600" b="1" spc="-10" dirty="0">
                <a:solidFill>
                  <a:schemeClr val="tx1"/>
                </a:solidFill>
                <a:latin typeface="Source Sans Pro SemiBold"/>
                <a:cs typeface="Source Sans Pro SemiBold"/>
              </a:rPr>
              <a:t>$3.04M</a:t>
            </a:r>
          </a:p>
          <a:p>
            <a:pPr algn="ctr">
              <a:lnSpc>
                <a:spcPct val="100000"/>
              </a:lnSpc>
            </a:pPr>
            <a:r>
              <a:rPr lang="en-US" sz="1800" spc="-20" dirty="0">
                <a:solidFill>
                  <a:schemeClr val="tx1"/>
                </a:solidFill>
                <a:latin typeface="Source Sans Pro"/>
                <a:cs typeface="Source Sans Pro"/>
              </a:rPr>
              <a:t>Per day</a:t>
            </a:r>
            <a:endParaRPr lang="en-US" sz="3200" dirty="0">
              <a:solidFill>
                <a:schemeClr val="tx1"/>
              </a:solidFill>
              <a:latin typeface="Source Sans Pro SemiBold"/>
              <a:cs typeface="Source Sans Pro SemiBold"/>
            </a:endParaRPr>
          </a:p>
        </p:txBody>
      </p:sp>
      <p:sp>
        <p:nvSpPr>
          <p:cNvPr id="11" name="object 9">
            <a:extLst>
              <a:ext uri="{FF2B5EF4-FFF2-40B4-BE49-F238E27FC236}">
                <a16:creationId xmlns:a16="http://schemas.microsoft.com/office/drawing/2014/main" id="{EFAADB0A-5101-DB59-DF9D-6B88777E80A5}"/>
              </a:ext>
            </a:extLst>
          </p:cNvPr>
          <p:cNvSpPr txBox="1"/>
          <p:nvPr/>
        </p:nvSpPr>
        <p:spPr>
          <a:xfrm>
            <a:off x="5084518" y="2872420"/>
            <a:ext cx="2083674" cy="3159198"/>
          </a:xfrm>
          <a:prstGeom prst="rect">
            <a:avLst/>
          </a:prstGeom>
        </p:spPr>
        <p:txBody>
          <a:bodyPr vert="horz" wrap="square" lIns="0" tIns="215265" rIns="0" bIns="0" rtlCol="0">
            <a:spAutoFit/>
          </a:bodyPr>
          <a:lstStyle/>
          <a:p>
            <a:pPr marL="491490" marR="488950" indent="5080" algn="ctr">
              <a:lnSpc>
                <a:spcPts val="2100"/>
              </a:lnSpc>
              <a:spcBef>
                <a:spcPts val="1695"/>
              </a:spcBef>
            </a:pPr>
            <a:r>
              <a:rPr sz="2100" spc="-10" dirty="0">
                <a:solidFill>
                  <a:srgbClr val="231F20"/>
                </a:solidFill>
                <a:latin typeface="Source Sans Pro SemiBold"/>
                <a:cs typeface="Source Sans Pro SemiBold"/>
              </a:rPr>
              <a:t>Total </a:t>
            </a:r>
            <a:r>
              <a:rPr sz="2100" spc="-55" dirty="0">
                <a:solidFill>
                  <a:srgbClr val="231F20"/>
                </a:solidFill>
                <a:latin typeface="Source Sans Pro SemiBold"/>
                <a:cs typeface="Source Sans Pro SemiBold"/>
              </a:rPr>
              <a:t>Econom</a:t>
            </a:r>
            <a:r>
              <a:rPr lang="en-US" sz="2100" spc="-55" dirty="0">
                <a:solidFill>
                  <a:srgbClr val="231F20"/>
                </a:solidFill>
                <a:latin typeface="Source Sans Pro SemiBold"/>
                <a:cs typeface="Source Sans Pro SemiBold"/>
              </a:rPr>
              <a:t>i</a:t>
            </a:r>
            <a:r>
              <a:rPr sz="2100" spc="-55" dirty="0">
                <a:solidFill>
                  <a:srgbClr val="231F20"/>
                </a:solidFill>
                <a:latin typeface="Source Sans Pro SemiBold"/>
                <a:cs typeface="Source Sans Pro SemiBold"/>
              </a:rPr>
              <a:t>c</a:t>
            </a:r>
            <a:r>
              <a:rPr lang="en-US" sz="2100" spc="-55" dirty="0">
                <a:solidFill>
                  <a:srgbClr val="231F20"/>
                </a:solidFill>
                <a:latin typeface="Source Sans Pro SemiBold"/>
                <a:cs typeface="Source Sans Pro SemiBold"/>
              </a:rPr>
              <a:t> </a:t>
            </a:r>
            <a:r>
              <a:rPr sz="2100" spc="-10" dirty="0">
                <a:solidFill>
                  <a:srgbClr val="231F20"/>
                </a:solidFill>
                <a:latin typeface="Source Sans Pro SemiBold"/>
                <a:cs typeface="Source Sans Pro SemiBold"/>
              </a:rPr>
              <a:t>Output</a:t>
            </a:r>
            <a:endParaRPr sz="2100" dirty="0">
              <a:latin typeface="Source Sans Pro SemiBold"/>
              <a:cs typeface="Source Sans Pro SemiBold"/>
            </a:endParaRPr>
          </a:p>
          <a:p>
            <a:pPr marL="332105">
              <a:lnSpc>
                <a:spcPct val="100000"/>
              </a:lnSpc>
              <a:spcBef>
                <a:spcPts val="480"/>
              </a:spcBef>
            </a:pPr>
            <a:r>
              <a:rPr lang="en-US" sz="3900" spc="-10" dirty="0">
                <a:solidFill>
                  <a:schemeClr val="tx1"/>
                </a:solidFill>
                <a:latin typeface="Source Sans Pro SemiBold"/>
                <a:cs typeface="Source Sans Pro SemiBold"/>
              </a:rPr>
              <a:t>$1.11B</a:t>
            </a:r>
          </a:p>
          <a:p>
            <a:pPr algn="ctr">
              <a:lnSpc>
                <a:spcPct val="100000"/>
              </a:lnSpc>
              <a:spcBef>
                <a:spcPts val="20"/>
              </a:spcBef>
            </a:pPr>
            <a:r>
              <a:rPr sz="1400" spc="-30" dirty="0">
                <a:solidFill>
                  <a:srgbClr val="231F20"/>
                </a:solidFill>
                <a:latin typeface="Source Sans Pro"/>
                <a:cs typeface="Source Sans Pro"/>
              </a:rPr>
              <a:t>Total</a:t>
            </a:r>
            <a:r>
              <a:rPr sz="1400" spc="-5" dirty="0">
                <a:solidFill>
                  <a:srgbClr val="231F20"/>
                </a:solidFill>
                <a:latin typeface="Source Sans Pro"/>
                <a:cs typeface="Source Sans Pro"/>
              </a:rPr>
              <a:t> </a:t>
            </a:r>
            <a:r>
              <a:rPr sz="1400" spc="-10" dirty="0">
                <a:solidFill>
                  <a:srgbClr val="231F20"/>
                </a:solidFill>
                <a:latin typeface="Source Sans Pro"/>
                <a:cs typeface="Source Sans Pro"/>
              </a:rPr>
              <a:t>annual</a:t>
            </a:r>
            <a:r>
              <a:rPr sz="1400" dirty="0">
                <a:solidFill>
                  <a:srgbClr val="231F20"/>
                </a:solidFill>
                <a:latin typeface="Source Sans Pro"/>
                <a:cs typeface="Source Sans Pro"/>
              </a:rPr>
              <a:t> </a:t>
            </a:r>
            <a:r>
              <a:rPr sz="1400" spc="-20" dirty="0">
                <a:solidFill>
                  <a:srgbClr val="231F20"/>
                </a:solidFill>
                <a:latin typeface="Source Sans Pro"/>
                <a:cs typeface="Source Sans Pro"/>
              </a:rPr>
              <a:t>economic</a:t>
            </a:r>
            <a:r>
              <a:rPr sz="1400" dirty="0">
                <a:solidFill>
                  <a:srgbClr val="231F20"/>
                </a:solidFill>
                <a:latin typeface="Source Sans Pro"/>
                <a:cs typeface="Source Sans Pro"/>
              </a:rPr>
              <a:t> </a:t>
            </a:r>
            <a:r>
              <a:rPr sz="1400" spc="-10" dirty="0">
                <a:solidFill>
                  <a:srgbClr val="231F20"/>
                </a:solidFill>
                <a:latin typeface="Source Sans Pro"/>
                <a:cs typeface="Source Sans Pro"/>
              </a:rPr>
              <a:t>output</a:t>
            </a:r>
            <a:endParaRPr sz="1400" dirty="0">
              <a:latin typeface="Source Sans Pro"/>
              <a:cs typeface="Source Sans Pro"/>
            </a:endParaRPr>
          </a:p>
          <a:p>
            <a:pPr>
              <a:lnSpc>
                <a:spcPct val="100000"/>
              </a:lnSpc>
            </a:pPr>
            <a:endParaRPr sz="900" dirty="0">
              <a:latin typeface="Source Sans Pro"/>
              <a:cs typeface="Source Sans Pro"/>
            </a:endParaRPr>
          </a:p>
          <a:p>
            <a:pPr>
              <a:lnSpc>
                <a:spcPct val="100000"/>
              </a:lnSpc>
              <a:spcBef>
                <a:spcPts val="919"/>
              </a:spcBef>
            </a:pPr>
            <a:endParaRPr sz="900" dirty="0">
              <a:latin typeface="Source Sans Pro"/>
              <a:cs typeface="Source Sans Pro"/>
            </a:endParaRPr>
          </a:p>
          <a:p>
            <a:pPr marL="2540" algn="ctr">
              <a:lnSpc>
                <a:spcPct val="100000"/>
              </a:lnSpc>
            </a:pPr>
            <a:endParaRPr lang="en-US" sz="1400" spc="-10" dirty="0">
              <a:solidFill>
                <a:srgbClr val="231F20"/>
              </a:solidFill>
              <a:latin typeface="Source Sans Pro SemiBold"/>
              <a:cs typeface="Source Sans Pro SemiBold"/>
            </a:endParaRPr>
          </a:p>
          <a:p>
            <a:pPr marL="2540" algn="ctr">
              <a:lnSpc>
                <a:spcPct val="100000"/>
              </a:lnSpc>
            </a:pPr>
            <a:r>
              <a:rPr lang="en-US" sz="1400" spc="-10" dirty="0">
                <a:solidFill>
                  <a:srgbClr val="231F20"/>
                </a:solidFill>
                <a:latin typeface="Source Sans Pro SemiBold"/>
                <a:cs typeface="Source Sans Pro SemiBold"/>
              </a:rPr>
              <a:t>Fueling Ohio’s </a:t>
            </a:r>
          </a:p>
          <a:p>
            <a:pPr marL="2540" algn="ctr">
              <a:lnSpc>
                <a:spcPct val="100000"/>
              </a:lnSpc>
            </a:pPr>
            <a:r>
              <a:rPr lang="en-US" sz="1400" spc="-10" dirty="0">
                <a:solidFill>
                  <a:srgbClr val="231F20"/>
                </a:solidFill>
                <a:latin typeface="Source Sans Pro SemiBold"/>
                <a:cs typeface="Source Sans Pro SemiBold"/>
              </a:rPr>
              <a:t>Economy</a:t>
            </a:r>
            <a:endParaRPr lang="en-US" sz="2100" dirty="0">
              <a:latin typeface="Source Sans Pro SemiBold"/>
              <a:cs typeface="Source Sans Pro SemiBold"/>
            </a:endParaRPr>
          </a:p>
        </p:txBody>
      </p:sp>
      <p:sp>
        <p:nvSpPr>
          <p:cNvPr id="18" name="object 7">
            <a:extLst>
              <a:ext uri="{FF2B5EF4-FFF2-40B4-BE49-F238E27FC236}">
                <a16:creationId xmlns:a16="http://schemas.microsoft.com/office/drawing/2014/main" id="{FE8CFD52-7339-CACD-E228-8C92B2E83293}"/>
              </a:ext>
            </a:extLst>
          </p:cNvPr>
          <p:cNvSpPr/>
          <p:nvPr/>
        </p:nvSpPr>
        <p:spPr>
          <a:xfrm>
            <a:off x="6126600" y="7803604"/>
            <a:ext cx="17780" cy="56515"/>
          </a:xfrm>
          <a:custGeom>
            <a:avLst/>
            <a:gdLst/>
            <a:ahLst/>
            <a:cxnLst/>
            <a:rect l="l" t="t" r="r" b="b"/>
            <a:pathLst>
              <a:path w="17779" h="56515">
                <a:moveTo>
                  <a:pt x="17627" y="42824"/>
                </a:moveTo>
                <a:lnTo>
                  <a:pt x="13690" y="38874"/>
                </a:lnTo>
                <a:lnTo>
                  <a:pt x="3937" y="38874"/>
                </a:lnTo>
                <a:lnTo>
                  <a:pt x="0" y="42824"/>
                </a:lnTo>
                <a:lnTo>
                  <a:pt x="0" y="52565"/>
                </a:lnTo>
                <a:lnTo>
                  <a:pt x="3937" y="56515"/>
                </a:lnTo>
                <a:lnTo>
                  <a:pt x="8813" y="56515"/>
                </a:lnTo>
                <a:lnTo>
                  <a:pt x="13690" y="56515"/>
                </a:lnTo>
                <a:lnTo>
                  <a:pt x="17627" y="52565"/>
                </a:lnTo>
                <a:lnTo>
                  <a:pt x="17627" y="42824"/>
                </a:lnTo>
                <a:close/>
              </a:path>
              <a:path w="17779" h="56515">
                <a:moveTo>
                  <a:pt x="17627" y="3949"/>
                </a:moveTo>
                <a:lnTo>
                  <a:pt x="13690" y="0"/>
                </a:lnTo>
                <a:lnTo>
                  <a:pt x="3937" y="0"/>
                </a:lnTo>
                <a:lnTo>
                  <a:pt x="0" y="3949"/>
                </a:lnTo>
                <a:lnTo>
                  <a:pt x="0" y="13690"/>
                </a:lnTo>
                <a:lnTo>
                  <a:pt x="3937" y="17640"/>
                </a:lnTo>
                <a:lnTo>
                  <a:pt x="8813" y="17640"/>
                </a:lnTo>
                <a:lnTo>
                  <a:pt x="13690" y="17640"/>
                </a:lnTo>
                <a:lnTo>
                  <a:pt x="17627" y="13690"/>
                </a:lnTo>
                <a:lnTo>
                  <a:pt x="17627" y="3949"/>
                </a:lnTo>
                <a:close/>
              </a:path>
            </a:pathLst>
          </a:custGeom>
          <a:solidFill>
            <a:srgbClr val="6022A6"/>
          </a:solidFill>
        </p:spPr>
        <p:txBody>
          <a:bodyPr wrap="square" lIns="0" tIns="0" rIns="0" bIns="0" rtlCol="0"/>
          <a:lstStyle/>
          <a:p>
            <a:endParaRPr/>
          </a:p>
        </p:txBody>
      </p:sp>
      <p:sp>
        <p:nvSpPr>
          <p:cNvPr id="21" name="TextBox 20">
            <a:extLst>
              <a:ext uri="{FF2B5EF4-FFF2-40B4-BE49-F238E27FC236}">
                <a16:creationId xmlns:a16="http://schemas.microsoft.com/office/drawing/2014/main" id="{E6632550-B2ED-D8A5-B548-C008F033BAD5}"/>
              </a:ext>
            </a:extLst>
          </p:cNvPr>
          <p:cNvSpPr txBox="1"/>
          <p:nvPr/>
        </p:nvSpPr>
        <p:spPr>
          <a:xfrm>
            <a:off x="5104572" y="9111509"/>
            <a:ext cx="2066436" cy="923330"/>
          </a:xfrm>
          <a:prstGeom prst="rect">
            <a:avLst/>
          </a:prstGeom>
          <a:noFill/>
        </p:spPr>
        <p:txBody>
          <a:bodyPr wrap="square" lIns="91440" tIns="45720" rIns="91440" bIns="45720" rtlCol="0" anchor="t">
            <a:spAutoFit/>
          </a:bodyPr>
          <a:lstStyle/>
          <a:p>
            <a:pPr algn="ctr"/>
            <a:r>
              <a:rPr lang="en-US" sz="3600" b="1" spc="-10" dirty="0">
                <a:solidFill>
                  <a:schemeClr val="tx1"/>
                </a:solidFill>
                <a:latin typeface="Source Sans Pro SemiBold"/>
              </a:rPr>
              <a:t>$126K</a:t>
            </a:r>
          </a:p>
          <a:p>
            <a:pPr algn="ctr"/>
            <a:r>
              <a:rPr lang="en-US" sz="1800" spc="-20" dirty="0">
                <a:solidFill>
                  <a:schemeClr val="tx1"/>
                </a:solidFill>
                <a:latin typeface="Source Sans Pro"/>
                <a:cs typeface="Source Sans Pro"/>
              </a:rPr>
              <a:t>Per</a:t>
            </a:r>
            <a:r>
              <a:rPr lang="en-US" sz="1800" spc="15" dirty="0">
                <a:solidFill>
                  <a:schemeClr val="tx1"/>
                </a:solidFill>
                <a:latin typeface="Source Sans Pro"/>
                <a:cs typeface="Source Sans Pro"/>
              </a:rPr>
              <a:t> </a:t>
            </a:r>
            <a:r>
              <a:rPr lang="en-US" sz="1800" spc="-20" dirty="0">
                <a:solidFill>
                  <a:schemeClr val="tx1"/>
                </a:solidFill>
                <a:latin typeface="Source Sans Pro"/>
                <a:cs typeface="Source Sans Pro"/>
              </a:rPr>
              <a:t>hour</a:t>
            </a:r>
            <a:endParaRPr lang="en-US" dirty="0">
              <a:solidFill>
                <a:schemeClr val="tx1"/>
              </a:solidFill>
            </a:endParaRPr>
          </a:p>
        </p:txBody>
      </p:sp>
      <p:sp>
        <p:nvSpPr>
          <p:cNvPr id="23" name="object 43">
            <a:extLst>
              <a:ext uri="{FF2B5EF4-FFF2-40B4-BE49-F238E27FC236}">
                <a16:creationId xmlns:a16="http://schemas.microsoft.com/office/drawing/2014/main" id="{7C60C2EE-FBEE-4E17-C384-0D40CEB028AC}"/>
              </a:ext>
            </a:extLst>
          </p:cNvPr>
          <p:cNvSpPr/>
          <p:nvPr/>
        </p:nvSpPr>
        <p:spPr>
          <a:xfrm>
            <a:off x="5368593" y="5159925"/>
            <a:ext cx="1607185" cy="0"/>
          </a:xfrm>
          <a:custGeom>
            <a:avLst/>
            <a:gdLst/>
            <a:ahLst/>
            <a:cxnLst/>
            <a:rect l="l" t="t" r="r" b="b"/>
            <a:pathLst>
              <a:path w="1607184">
                <a:moveTo>
                  <a:pt x="0" y="0"/>
                </a:moveTo>
                <a:lnTo>
                  <a:pt x="1606804" y="0"/>
                </a:lnTo>
              </a:path>
            </a:pathLst>
          </a:custGeom>
          <a:ln w="6350">
            <a:solidFill>
              <a:srgbClr val="231F20"/>
            </a:solidFill>
          </a:ln>
        </p:spPr>
        <p:txBody>
          <a:bodyPr wrap="square" lIns="0" tIns="0" rIns="0" bIns="0" rtlCol="0"/>
          <a:lstStyle/>
          <a:p>
            <a:endParaRPr/>
          </a:p>
        </p:txBody>
      </p:sp>
      <p:pic>
        <p:nvPicPr>
          <p:cNvPr id="77" name="Graphic 76">
            <a:extLst>
              <a:ext uri="{FF2B5EF4-FFF2-40B4-BE49-F238E27FC236}">
                <a16:creationId xmlns:a16="http://schemas.microsoft.com/office/drawing/2014/main" id="{0A7AC05E-6B78-E9A8-7BCD-E7CAA9BD432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724991" y="8401878"/>
            <a:ext cx="783802" cy="783802"/>
          </a:xfrm>
          <a:prstGeom prst="rect">
            <a:avLst/>
          </a:prstGeom>
        </p:spPr>
      </p:pic>
      <p:pic>
        <p:nvPicPr>
          <p:cNvPr id="79" name="Graphic 78">
            <a:extLst>
              <a:ext uri="{FF2B5EF4-FFF2-40B4-BE49-F238E27FC236}">
                <a16:creationId xmlns:a16="http://schemas.microsoft.com/office/drawing/2014/main" id="{6842AB0D-A1BC-8B7F-AA81-6FA2EB752D1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61586" y="6470912"/>
            <a:ext cx="496849" cy="496849"/>
          </a:xfrm>
          <a:prstGeom prst="rect">
            <a:avLst/>
          </a:prstGeom>
        </p:spPr>
      </p:pic>
      <p:sp>
        <p:nvSpPr>
          <p:cNvPr id="19" name="TextBox 18">
            <a:extLst>
              <a:ext uri="{FF2B5EF4-FFF2-40B4-BE49-F238E27FC236}">
                <a16:creationId xmlns:a16="http://schemas.microsoft.com/office/drawing/2014/main" id="{821FE72E-772C-647B-43FF-0C5DCB07D2BD}"/>
              </a:ext>
            </a:extLst>
          </p:cNvPr>
          <p:cNvSpPr txBox="1"/>
          <p:nvPr/>
        </p:nvSpPr>
        <p:spPr>
          <a:xfrm>
            <a:off x="2572488" y="9326604"/>
            <a:ext cx="2270919" cy="5770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spc="-10" dirty="0">
                <a:solidFill>
                  <a:schemeClr val="tx1"/>
                </a:solidFill>
                <a:latin typeface="Source Sans Pro"/>
              </a:rPr>
              <a:t>reached annually through care settings across Utah using GE HealthCare equipment.</a:t>
            </a:r>
            <a:endParaRPr lang="en-US" sz="1600" spc="-10" dirty="0">
              <a:solidFill>
                <a:schemeClr val="tx1"/>
              </a:solidFill>
            </a:endParaRPr>
          </a:p>
        </p:txBody>
      </p:sp>
      <p:sp>
        <p:nvSpPr>
          <p:cNvPr id="26" name="TextBox 25">
            <a:extLst>
              <a:ext uri="{FF2B5EF4-FFF2-40B4-BE49-F238E27FC236}">
                <a16:creationId xmlns:a16="http://schemas.microsoft.com/office/drawing/2014/main" id="{7C7C7E0F-BDA7-E837-F491-CD7A68327B43}"/>
              </a:ext>
            </a:extLst>
          </p:cNvPr>
          <p:cNvSpPr txBox="1"/>
          <p:nvPr/>
        </p:nvSpPr>
        <p:spPr>
          <a:xfrm>
            <a:off x="2408795" y="8306951"/>
            <a:ext cx="2084851" cy="292388"/>
          </a:xfrm>
          <a:prstGeom prst="rect">
            <a:avLst/>
          </a:prstGeom>
          <a:noFill/>
        </p:spPr>
        <p:txBody>
          <a:bodyPr wrap="square" lIns="91440" tIns="45720" rIns="91440" bIns="45720" anchor="t">
            <a:spAutoFit/>
          </a:bodyPr>
          <a:lstStyle/>
          <a:p>
            <a:pPr marL="84455">
              <a:spcBef>
                <a:spcPts val="290"/>
              </a:spcBef>
            </a:pPr>
            <a:r>
              <a:rPr lang="en-US" sz="1300" b="1" spc="-10" dirty="0">
                <a:solidFill>
                  <a:schemeClr val="bg1"/>
                </a:solidFill>
                <a:latin typeface="Source Sans Pro SemiBold"/>
              </a:rPr>
              <a:t>Supporting Patient Care</a:t>
            </a:r>
            <a:endParaRPr lang="en-US" dirty="0">
              <a:solidFill>
                <a:schemeClr val="bg1"/>
              </a:solidFill>
            </a:endParaRPr>
          </a:p>
        </p:txBody>
      </p:sp>
      <p:sp>
        <p:nvSpPr>
          <p:cNvPr id="31" name="TextBox 30">
            <a:extLst>
              <a:ext uri="{FF2B5EF4-FFF2-40B4-BE49-F238E27FC236}">
                <a16:creationId xmlns:a16="http://schemas.microsoft.com/office/drawing/2014/main" id="{6D8879E6-C633-7AA7-6714-284A379FF88C}"/>
              </a:ext>
            </a:extLst>
          </p:cNvPr>
          <p:cNvSpPr txBox="1"/>
          <p:nvPr/>
        </p:nvSpPr>
        <p:spPr>
          <a:xfrm>
            <a:off x="3108296" y="8867501"/>
            <a:ext cx="1581643"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latin typeface="Source Sans Pro"/>
              </a:rPr>
              <a:t>1.3M+ patients</a:t>
            </a:r>
            <a:endParaRPr lang="en-US" dirty="0"/>
          </a:p>
        </p:txBody>
      </p:sp>
    </p:spTree>
    <p:extLst>
      <p:ext uri="{BB962C8B-B14F-4D97-AF65-F5344CB8AC3E}">
        <p14:creationId xmlns:p14="http://schemas.microsoft.com/office/powerpoint/2010/main" val="9013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70C9F-9125-EB5D-CEC8-EECDFBAB1E24}"/>
            </a:ext>
          </a:extLst>
        </p:cNvPr>
        <p:cNvGrpSpPr/>
        <p:nvPr/>
      </p:nvGrpSpPr>
      <p:grpSpPr>
        <a:xfrm>
          <a:off x="0" y="0"/>
          <a:ext cx="0" cy="0"/>
          <a:chOff x="0" y="0"/>
          <a:chExt cx="0" cy="0"/>
        </a:xfrm>
      </p:grpSpPr>
      <p:pic>
        <p:nvPicPr>
          <p:cNvPr id="27" name="Graphic 26">
            <a:extLst>
              <a:ext uri="{FF2B5EF4-FFF2-40B4-BE49-F238E27FC236}">
                <a16:creationId xmlns:a16="http://schemas.microsoft.com/office/drawing/2014/main" id="{26ABD862-C3AE-B041-CC37-982572F6B8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35250" y="9080500"/>
            <a:ext cx="914400" cy="914400"/>
          </a:xfrm>
          <a:prstGeom prst="rect">
            <a:avLst/>
          </a:prstGeom>
        </p:spPr>
      </p:pic>
      <p:sp>
        <p:nvSpPr>
          <p:cNvPr id="2" name="object 2">
            <a:extLst>
              <a:ext uri="{FF2B5EF4-FFF2-40B4-BE49-F238E27FC236}">
                <a16:creationId xmlns:a16="http://schemas.microsoft.com/office/drawing/2014/main" id="{9E6E6771-719F-0462-AB76-FED245A4E914}"/>
              </a:ext>
            </a:extLst>
          </p:cNvPr>
          <p:cNvSpPr txBox="1"/>
          <p:nvPr/>
        </p:nvSpPr>
        <p:spPr>
          <a:xfrm>
            <a:off x="377922" y="2577777"/>
            <a:ext cx="4434238" cy="1839927"/>
          </a:xfrm>
          <a:prstGeom prst="rect">
            <a:avLst/>
          </a:prstGeom>
        </p:spPr>
        <p:txBody>
          <a:bodyPr vert="horz" wrap="square" lIns="0" tIns="12065" rIns="0" bIns="0" rtlCol="0" anchor="t">
            <a:spAutoFit/>
          </a:bodyPr>
          <a:lstStyle/>
          <a:p>
            <a:pPr marL="12700" marR="5080">
              <a:spcBef>
                <a:spcPts val="95"/>
              </a:spcBef>
            </a:pPr>
            <a:r>
              <a:rPr lang="en-US" sz="1000" dirty="0">
                <a:solidFill>
                  <a:srgbClr val="231F20"/>
                </a:solidFill>
                <a:latin typeface="Source Sans Pro"/>
                <a:ea typeface="Source Sans Pro"/>
              </a:rPr>
              <a:t>GE HealthCare plays a significant role in Utah’s economy through our Salt Lake City facility, a key site for producing mobile fluoroscopy and cone-beam</a:t>
            </a:r>
            <a:r>
              <a:rPr lang="en-US" sz="1000" spc="-10" dirty="0">
                <a:solidFill>
                  <a:srgbClr val="231F20"/>
                </a:solidFill>
                <a:latin typeface="Source Sans Pro"/>
                <a:ea typeface="Source Sans Pro"/>
              </a:rPr>
              <a:t> computed tomography</a:t>
            </a:r>
            <a:r>
              <a:rPr lang="en-US" sz="1000" dirty="0">
                <a:solidFill>
                  <a:srgbClr val="231F20"/>
                </a:solidFill>
                <a:latin typeface="Source Sans Pro"/>
                <a:ea typeface="Source Sans Pro"/>
              </a:rPr>
              <a:t> (CT) imaging C-arms that </a:t>
            </a:r>
            <a:r>
              <a:rPr lang="en-US" sz="1000" spc="-10" dirty="0">
                <a:solidFill>
                  <a:srgbClr val="231F20"/>
                </a:solidFill>
                <a:latin typeface="Source Sans Pro"/>
              </a:rPr>
              <a:t>support </a:t>
            </a:r>
            <a:r>
              <a:rPr lang="en-US" sz="1000" dirty="0">
                <a:solidFill>
                  <a:srgbClr val="231F20"/>
                </a:solidFill>
                <a:latin typeface="Source Sans Pro"/>
                <a:ea typeface="Source Sans Pro"/>
              </a:rPr>
              <a:t>surgical and interventional procedures worldwide. </a:t>
            </a:r>
            <a:endParaRPr lang="en-US" dirty="0">
              <a:solidFill>
                <a:srgbClr val="000000"/>
              </a:solidFill>
            </a:endParaRPr>
          </a:p>
          <a:p>
            <a:pPr marL="12700" marR="5080">
              <a:lnSpc>
                <a:spcPct val="123500"/>
              </a:lnSpc>
              <a:spcBef>
                <a:spcPts val="95"/>
              </a:spcBef>
            </a:pPr>
            <a:endParaRPr lang="en-US" sz="1000" dirty="0">
              <a:solidFill>
                <a:srgbClr val="231F20"/>
              </a:solidFill>
              <a:latin typeface="Source Sans Pro"/>
              <a:ea typeface="Source Sans Pro"/>
              <a:cs typeface="Calibri"/>
            </a:endParaRPr>
          </a:p>
          <a:p>
            <a:pPr algn="l"/>
            <a:r>
              <a:rPr lang="en-US" sz="1000" dirty="0">
                <a:solidFill>
                  <a:srgbClr val="231F20"/>
                </a:solidFill>
                <a:latin typeface="Source Sans Pro"/>
                <a:ea typeface="Source Sans Pro"/>
              </a:rPr>
              <a:t>The impact of GE HealthCare on Utah extends well beyond the walls of our facilities. As a key contributor to the state’s economy, we create high-quality jobs, forge strong research and clinical partnerships, and fuel innovation that benefits not only the healthcare sector, but communities statewide. </a:t>
            </a:r>
          </a:p>
          <a:p>
            <a:pPr marL="12700" marR="5080">
              <a:lnSpc>
                <a:spcPct val="123500"/>
              </a:lnSpc>
              <a:spcBef>
                <a:spcPts val="95"/>
              </a:spcBef>
            </a:pPr>
            <a:endParaRPr lang="en-US" sz="1000" dirty="0">
              <a:solidFill>
                <a:srgbClr val="231F20"/>
              </a:solidFill>
              <a:latin typeface="Source Sans Pro"/>
              <a:ea typeface="Source Sans Pro"/>
            </a:endParaRPr>
          </a:p>
          <a:p>
            <a:pPr marL="12700" marR="5080">
              <a:lnSpc>
                <a:spcPct val="123500"/>
              </a:lnSpc>
              <a:spcBef>
                <a:spcPts val="95"/>
              </a:spcBef>
            </a:pPr>
            <a:endParaRPr lang="en-US" sz="1000" dirty="0">
              <a:solidFill>
                <a:srgbClr val="231F20"/>
              </a:solidFill>
              <a:latin typeface="Source Sans Pro"/>
              <a:ea typeface="Source Sans Pro"/>
            </a:endParaRPr>
          </a:p>
        </p:txBody>
      </p:sp>
      <p:sp>
        <p:nvSpPr>
          <p:cNvPr id="10" name="object 10">
            <a:extLst>
              <a:ext uri="{FF2B5EF4-FFF2-40B4-BE49-F238E27FC236}">
                <a16:creationId xmlns:a16="http://schemas.microsoft.com/office/drawing/2014/main" id="{0CDA3AD2-8041-EF5F-4307-445723D52D5D}"/>
              </a:ext>
            </a:extLst>
          </p:cNvPr>
          <p:cNvSpPr txBox="1">
            <a:spLocks noGrp="1"/>
          </p:cNvSpPr>
          <p:nvPr>
            <p:ph type="title"/>
          </p:nvPr>
        </p:nvSpPr>
        <p:spPr>
          <a:xfrm>
            <a:off x="444500" y="1180428"/>
            <a:ext cx="5690235" cy="766877"/>
          </a:xfrm>
          <a:prstGeom prst="rect">
            <a:avLst/>
          </a:prstGeom>
        </p:spPr>
        <p:txBody>
          <a:bodyPr vert="horz" wrap="square" lIns="0" tIns="12700" rIns="0" bIns="0" rtlCol="0" anchor="t">
            <a:spAutoFit/>
          </a:bodyPr>
          <a:lstStyle/>
          <a:p>
            <a:pPr marL="12700">
              <a:lnSpc>
                <a:spcPct val="100000"/>
              </a:lnSpc>
              <a:spcBef>
                <a:spcPts val="100"/>
              </a:spcBef>
            </a:pPr>
            <a:r>
              <a:rPr lang="en-US" spc="-100" dirty="0"/>
              <a:t>GE HealthCare in Utah</a:t>
            </a:r>
            <a:br>
              <a:rPr lang="en-US" spc="-100" dirty="0"/>
            </a:br>
            <a:r>
              <a:rPr sz="2000" spc="-45" dirty="0"/>
              <a:t>2024</a:t>
            </a:r>
            <a:r>
              <a:rPr sz="2000" spc="-100" dirty="0"/>
              <a:t> </a:t>
            </a:r>
            <a:r>
              <a:rPr sz="2000" spc="-80" dirty="0"/>
              <a:t>Economic</a:t>
            </a:r>
            <a:r>
              <a:rPr sz="2000" spc="-95" dirty="0"/>
              <a:t> </a:t>
            </a:r>
            <a:r>
              <a:rPr sz="2000" spc="-10" dirty="0"/>
              <a:t>Impact</a:t>
            </a:r>
            <a:r>
              <a:rPr lang="en-US" sz="2000" spc="-10" dirty="0"/>
              <a:t> </a:t>
            </a:r>
            <a:endParaRPr sz="2300" dirty="0">
              <a:latin typeface="Source Sans Pro"/>
              <a:cs typeface="Source Sans Pro"/>
            </a:endParaRPr>
          </a:p>
        </p:txBody>
      </p:sp>
      <p:sp>
        <p:nvSpPr>
          <p:cNvPr id="14" name="object 14">
            <a:extLst>
              <a:ext uri="{FF2B5EF4-FFF2-40B4-BE49-F238E27FC236}">
                <a16:creationId xmlns:a16="http://schemas.microsoft.com/office/drawing/2014/main" id="{107D3B07-9963-4518-25AB-2541B964989A}"/>
              </a:ext>
            </a:extLst>
          </p:cNvPr>
          <p:cNvSpPr txBox="1"/>
          <p:nvPr/>
        </p:nvSpPr>
        <p:spPr>
          <a:xfrm>
            <a:off x="338301" y="4131774"/>
            <a:ext cx="4464420" cy="239809"/>
          </a:xfrm>
          <a:prstGeom prst="rect">
            <a:avLst/>
          </a:prstGeom>
          <a:solidFill>
            <a:srgbClr val="F37F63"/>
          </a:solidFill>
        </p:spPr>
        <p:txBody>
          <a:bodyPr vert="horz" wrap="square" lIns="0" tIns="39370" rIns="0" bIns="0" rtlCol="0" anchor="t">
            <a:spAutoFit/>
          </a:bodyPr>
          <a:lstStyle/>
          <a:p>
            <a:pPr marL="84455">
              <a:lnSpc>
                <a:spcPct val="100000"/>
              </a:lnSpc>
              <a:spcBef>
                <a:spcPts val="310"/>
              </a:spcBef>
            </a:pPr>
            <a:r>
              <a:rPr lang="en-US" sz="1300" b="1" spc="-20" dirty="0">
                <a:solidFill>
                  <a:schemeClr val="bg1"/>
                </a:solidFill>
                <a:latin typeface="Source Sans Pro SemiBold"/>
                <a:cs typeface="Source Sans Pro SemiBold"/>
              </a:rPr>
              <a:t>Jobs</a:t>
            </a:r>
            <a:endParaRPr lang="en-US" sz="1300" dirty="0">
              <a:solidFill>
                <a:schemeClr val="bg1"/>
              </a:solidFill>
              <a:latin typeface="Source Sans Pro SemiBold"/>
              <a:cs typeface="Source Sans Pro SemiBold"/>
            </a:endParaRPr>
          </a:p>
        </p:txBody>
      </p:sp>
      <p:sp>
        <p:nvSpPr>
          <p:cNvPr id="15" name="object 15">
            <a:extLst>
              <a:ext uri="{FF2B5EF4-FFF2-40B4-BE49-F238E27FC236}">
                <a16:creationId xmlns:a16="http://schemas.microsoft.com/office/drawing/2014/main" id="{EC4EE73D-59C0-EEF3-FAC6-315A7B294EE6}"/>
              </a:ext>
            </a:extLst>
          </p:cNvPr>
          <p:cNvSpPr txBox="1"/>
          <p:nvPr/>
        </p:nvSpPr>
        <p:spPr>
          <a:xfrm>
            <a:off x="336244" y="6565898"/>
            <a:ext cx="4464420" cy="239809"/>
          </a:xfrm>
          <a:prstGeom prst="rect">
            <a:avLst/>
          </a:prstGeom>
          <a:solidFill>
            <a:srgbClr val="F37F63"/>
          </a:solidFill>
        </p:spPr>
        <p:txBody>
          <a:bodyPr vert="horz" wrap="square" lIns="0" tIns="39370" rIns="0" bIns="0" rtlCol="0" anchor="t">
            <a:spAutoFit/>
          </a:bodyPr>
          <a:lstStyle/>
          <a:p>
            <a:pPr marL="84455">
              <a:lnSpc>
                <a:spcPct val="100000"/>
              </a:lnSpc>
              <a:spcBef>
                <a:spcPts val="310"/>
              </a:spcBef>
            </a:pPr>
            <a:r>
              <a:rPr lang="en-US" sz="1300" b="1" spc="-10" dirty="0">
                <a:solidFill>
                  <a:schemeClr val="bg1"/>
                </a:solidFill>
                <a:latin typeface="Source Sans Pro SemiBold"/>
                <a:cs typeface="Source Sans Pro SemiBold"/>
              </a:rPr>
              <a:t>Wages</a:t>
            </a:r>
            <a:endParaRPr lang="en-US" sz="1300" dirty="0">
              <a:solidFill>
                <a:schemeClr val="bg1"/>
              </a:solidFill>
              <a:latin typeface="Source Sans Pro SemiBold"/>
              <a:cs typeface="Source Sans Pro SemiBold"/>
            </a:endParaRPr>
          </a:p>
        </p:txBody>
      </p:sp>
      <p:sp>
        <p:nvSpPr>
          <p:cNvPr id="16" name="object 16">
            <a:extLst>
              <a:ext uri="{FF2B5EF4-FFF2-40B4-BE49-F238E27FC236}">
                <a16:creationId xmlns:a16="http://schemas.microsoft.com/office/drawing/2014/main" id="{2E716050-D787-DF9D-12F0-31A191F6B294}"/>
              </a:ext>
            </a:extLst>
          </p:cNvPr>
          <p:cNvSpPr txBox="1"/>
          <p:nvPr/>
        </p:nvSpPr>
        <p:spPr>
          <a:xfrm>
            <a:off x="338301" y="8518034"/>
            <a:ext cx="4464420" cy="237244"/>
          </a:xfrm>
          <a:prstGeom prst="rect">
            <a:avLst/>
          </a:prstGeom>
          <a:solidFill>
            <a:srgbClr val="F37F63"/>
          </a:solidFill>
        </p:spPr>
        <p:txBody>
          <a:bodyPr vert="horz" wrap="square" lIns="0" tIns="36830" rIns="0" bIns="0" rtlCol="0" anchor="t">
            <a:spAutoFit/>
          </a:bodyPr>
          <a:lstStyle/>
          <a:p>
            <a:pPr marL="84455">
              <a:lnSpc>
                <a:spcPct val="100000"/>
              </a:lnSpc>
              <a:spcBef>
                <a:spcPts val="290"/>
              </a:spcBef>
            </a:pPr>
            <a:r>
              <a:rPr lang="en-US" sz="1300" b="1" spc="-10" dirty="0">
                <a:solidFill>
                  <a:schemeClr val="bg1"/>
                </a:solidFill>
                <a:latin typeface="Source Sans Pro SemiBold"/>
                <a:cs typeface="Source Sans Pro SemiBold"/>
              </a:rPr>
              <a:t>Exports</a:t>
            </a:r>
            <a:endParaRPr lang="en-US" sz="1300">
              <a:solidFill>
                <a:schemeClr val="bg1"/>
              </a:solidFill>
              <a:latin typeface="Source Sans Pro SemiBold"/>
              <a:ea typeface="Source Sans Pro SemiBold"/>
              <a:cs typeface="Source Sans Pro SemiBold"/>
            </a:endParaRPr>
          </a:p>
        </p:txBody>
      </p:sp>
      <p:sp>
        <p:nvSpPr>
          <p:cNvPr id="30" name="object 30">
            <a:extLst>
              <a:ext uri="{FF2B5EF4-FFF2-40B4-BE49-F238E27FC236}">
                <a16:creationId xmlns:a16="http://schemas.microsoft.com/office/drawing/2014/main" id="{A143DA9F-615C-45DD-5F92-A85E4DA2AAC0}"/>
              </a:ext>
            </a:extLst>
          </p:cNvPr>
          <p:cNvSpPr txBox="1"/>
          <p:nvPr/>
        </p:nvSpPr>
        <p:spPr>
          <a:xfrm>
            <a:off x="338300" y="10375900"/>
            <a:ext cx="3131820" cy="254000"/>
          </a:xfrm>
          <a:prstGeom prst="rect">
            <a:avLst/>
          </a:prstGeom>
        </p:spPr>
        <p:txBody>
          <a:bodyPr vert="horz" wrap="square" lIns="0" tIns="35560" rIns="0" bIns="0" rtlCol="0" anchor="t">
            <a:spAutoFit/>
          </a:bodyPr>
          <a:lstStyle/>
          <a:p>
            <a:pPr marL="12700">
              <a:spcBef>
                <a:spcPts val="280"/>
              </a:spcBef>
            </a:pPr>
            <a:r>
              <a:rPr lang="en-US" sz="600" b="1" spc="-45" dirty="0">
                <a:solidFill>
                  <a:srgbClr val="231F20"/>
                </a:solidFill>
                <a:latin typeface="Arial"/>
                <a:cs typeface="Arial"/>
              </a:rPr>
              <a:t>June </a:t>
            </a:r>
            <a:r>
              <a:rPr lang="en-US" sz="600" b="1" spc="-20" dirty="0">
                <a:solidFill>
                  <a:srgbClr val="231F20"/>
                </a:solidFill>
                <a:latin typeface="Arial"/>
                <a:cs typeface="Arial"/>
              </a:rPr>
              <a:t>2025</a:t>
            </a:r>
            <a:endParaRPr sz="600" dirty="0">
              <a:latin typeface="Arial"/>
              <a:cs typeface="Arial"/>
            </a:endParaRPr>
          </a:p>
          <a:p>
            <a:pPr marL="12700">
              <a:lnSpc>
                <a:spcPct val="100000"/>
              </a:lnSpc>
              <a:spcBef>
                <a:spcPts val="180"/>
              </a:spcBef>
            </a:pPr>
            <a:r>
              <a:rPr sz="600" dirty="0">
                <a:solidFill>
                  <a:srgbClr val="231F20"/>
                </a:solidFill>
                <a:latin typeface="Arial"/>
                <a:cs typeface="Arial"/>
              </a:rPr>
              <a:t>©</a:t>
            </a:r>
            <a:r>
              <a:rPr sz="600" spc="-25" dirty="0">
                <a:solidFill>
                  <a:srgbClr val="231F20"/>
                </a:solidFill>
                <a:latin typeface="Arial"/>
                <a:cs typeface="Arial"/>
              </a:rPr>
              <a:t> </a:t>
            </a:r>
            <a:r>
              <a:rPr sz="600" spc="-55" dirty="0">
                <a:solidFill>
                  <a:srgbClr val="231F20"/>
                </a:solidFill>
                <a:latin typeface="Arial"/>
                <a:cs typeface="Arial"/>
              </a:rPr>
              <a:t>2025</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40" dirty="0">
                <a:solidFill>
                  <a:srgbClr val="231F20"/>
                </a:solidFill>
                <a:latin typeface="Arial"/>
                <a:cs typeface="Arial"/>
              </a:rPr>
              <a:t>HealthCare.</a:t>
            </a:r>
            <a:r>
              <a:rPr sz="600" spc="-25" dirty="0">
                <a:solidFill>
                  <a:srgbClr val="231F20"/>
                </a:solidFill>
                <a:latin typeface="Arial"/>
                <a:cs typeface="Arial"/>
              </a:rPr>
              <a:t> </a:t>
            </a:r>
            <a:r>
              <a:rPr sz="600" spc="-105" dirty="0">
                <a:solidFill>
                  <a:srgbClr val="231F20"/>
                </a:solidFill>
                <a:latin typeface="Arial"/>
                <a:cs typeface="Arial"/>
              </a:rPr>
              <a:t>GE</a:t>
            </a:r>
            <a:r>
              <a:rPr sz="600" spc="-25" dirty="0">
                <a:solidFill>
                  <a:srgbClr val="231F20"/>
                </a:solidFill>
                <a:latin typeface="Arial"/>
                <a:cs typeface="Arial"/>
              </a:rPr>
              <a:t> </a:t>
            </a:r>
            <a:r>
              <a:rPr sz="600" spc="-30" dirty="0">
                <a:solidFill>
                  <a:srgbClr val="231F20"/>
                </a:solidFill>
                <a:latin typeface="Arial"/>
                <a:cs typeface="Arial"/>
              </a:rPr>
              <a:t>is</a:t>
            </a:r>
            <a:r>
              <a:rPr sz="600" spc="-25" dirty="0">
                <a:solidFill>
                  <a:srgbClr val="231F20"/>
                </a:solidFill>
                <a:latin typeface="Arial"/>
                <a:cs typeface="Arial"/>
              </a:rPr>
              <a:t> </a:t>
            </a:r>
            <a:r>
              <a:rPr sz="600" spc="-45" dirty="0">
                <a:solidFill>
                  <a:srgbClr val="231F20"/>
                </a:solidFill>
                <a:latin typeface="Arial"/>
                <a:cs typeface="Arial"/>
              </a:rPr>
              <a:t>a</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of</a:t>
            </a:r>
            <a:r>
              <a:rPr sz="600" spc="-25" dirty="0">
                <a:solidFill>
                  <a:srgbClr val="231F20"/>
                </a:solidFill>
                <a:latin typeface="Arial"/>
                <a:cs typeface="Arial"/>
              </a:rPr>
              <a:t> </a:t>
            </a:r>
            <a:r>
              <a:rPr sz="600" spc="-50" dirty="0">
                <a:solidFill>
                  <a:srgbClr val="231F20"/>
                </a:solidFill>
                <a:latin typeface="Arial"/>
                <a:cs typeface="Arial"/>
              </a:rPr>
              <a:t>General</a:t>
            </a:r>
            <a:r>
              <a:rPr sz="600" spc="-25" dirty="0">
                <a:solidFill>
                  <a:srgbClr val="231F20"/>
                </a:solidFill>
                <a:latin typeface="Arial"/>
                <a:cs typeface="Arial"/>
              </a:rPr>
              <a:t> </a:t>
            </a:r>
            <a:r>
              <a:rPr sz="600" spc="-30" dirty="0">
                <a:solidFill>
                  <a:srgbClr val="231F20"/>
                </a:solidFill>
                <a:latin typeface="Arial"/>
                <a:cs typeface="Arial"/>
              </a:rPr>
              <a:t>Electric</a:t>
            </a:r>
            <a:r>
              <a:rPr sz="600" spc="-25" dirty="0">
                <a:solidFill>
                  <a:srgbClr val="231F20"/>
                </a:solidFill>
                <a:latin typeface="Arial"/>
                <a:cs typeface="Arial"/>
              </a:rPr>
              <a:t> </a:t>
            </a:r>
            <a:r>
              <a:rPr sz="600" spc="-45" dirty="0">
                <a:solidFill>
                  <a:srgbClr val="231F20"/>
                </a:solidFill>
                <a:latin typeface="Arial"/>
                <a:cs typeface="Arial"/>
              </a:rPr>
              <a:t>Company</a:t>
            </a:r>
            <a:r>
              <a:rPr sz="600" spc="-25" dirty="0">
                <a:solidFill>
                  <a:srgbClr val="231F20"/>
                </a:solidFill>
                <a:latin typeface="Arial"/>
                <a:cs typeface="Arial"/>
              </a:rPr>
              <a:t> </a:t>
            </a:r>
            <a:r>
              <a:rPr sz="600" spc="-40" dirty="0">
                <a:solidFill>
                  <a:srgbClr val="231F20"/>
                </a:solidFill>
                <a:latin typeface="Arial"/>
                <a:cs typeface="Arial"/>
              </a:rPr>
              <a:t>used</a:t>
            </a:r>
            <a:r>
              <a:rPr sz="600" spc="-25" dirty="0">
                <a:solidFill>
                  <a:srgbClr val="231F20"/>
                </a:solidFill>
                <a:latin typeface="Arial"/>
                <a:cs typeface="Arial"/>
              </a:rPr>
              <a:t> </a:t>
            </a:r>
            <a:r>
              <a:rPr sz="600" spc="-30" dirty="0">
                <a:solidFill>
                  <a:srgbClr val="231F20"/>
                </a:solidFill>
                <a:latin typeface="Arial"/>
                <a:cs typeface="Arial"/>
              </a:rPr>
              <a:t>under</a:t>
            </a:r>
            <a:r>
              <a:rPr sz="600" spc="-20" dirty="0">
                <a:solidFill>
                  <a:srgbClr val="231F20"/>
                </a:solidFill>
                <a:latin typeface="Arial"/>
                <a:cs typeface="Arial"/>
              </a:rPr>
              <a:t> </a:t>
            </a:r>
            <a:r>
              <a:rPr sz="600" spc="-25" dirty="0">
                <a:solidFill>
                  <a:srgbClr val="231F20"/>
                </a:solidFill>
                <a:latin typeface="Arial"/>
                <a:cs typeface="Arial"/>
              </a:rPr>
              <a:t>trademark </a:t>
            </a:r>
            <a:r>
              <a:rPr sz="600" spc="-10" dirty="0">
                <a:solidFill>
                  <a:srgbClr val="231F20"/>
                </a:solidFill>
                <a:latin typeface="Arial"/>
                <a:cs typeface="Arial"/>
              </a:rPr>
              <a:t>license.</a:t>
            </a:r>
            <a:endParaRPr sz="600" dirty="0">
              <a:latin typeface="Arial"/>
              <a:cs typeface="Arial"/>
            </a:endParaRPr>
          </a:p>
        </p:txBody>
      </p:sp>
      <p:sp>
        <p:nvSpPr>
          <p:cNvPr id="11" name="TextBox 10">
            <a:extLst>
              <a:ext uri="{FF2B5EF4-FFF2-40B4-BE49-F238E27FC236}">
                <a16:creationId xmlns:a16="http://schemas.microsoft.com/office/drawing/2014/main" id="{8BF529AD-3A9B-283C-D59F-F1EC2130102E}"/>
              </a:ext>
            </a:extLst>
          </p:cNvPr>
          <p:cNvSpPr txBox="1"/>
          <p:nvPr/>
        </p:nvSpPr>
        <p:spPr>
          <a:xfrm>
            <a:off x="2355888" y="5629274"/>
            <a:ext cx="2569435" cy="769441"/>
          </a:xfrm>
          <a:prstGeom prst="rect">
            <a:avLst/>
          </a:prstGeom>
          <a:noFill/>
        </p:spPr>
        <p:txBody>
          <a:bodyPr wrap="square" lIns="91440" tIns="45720" rIns="91440" bIns="45720" anchor="t">
            <a:spAutoFit/>
          </a:bodyPr>
          <a:lstStyle/>
          <a:p>
            <a:pPr marL="12700"/>
            <a:r>
              <a:rPr lang="en-US" sz="1100" spc="-10" dirty="0">
                <a:solidFill>
                  <a:schemeClr val="tx1"/>
                </a:solidFill>
                <a:latin typeface="Source Sans Pro"/>
              </a:rPr>
              <a:t>receive care each year using GE HealthCare equipment, including at some of the state’s largest and most trusted healthcare systems.</a:t>
            </a:r>
          </a:p>
        </p:txBody>
      </p:sp>
      <p:sp>
        <p:nvSpPr>
          <p:cNvPr id="12" name="object 11">
            <a:extLst>
              <a:ext uri="{FF2B5EF4-FFF2-40B4-BE49-F238E27FC236}">
                <a16:creationId xmlns:a16="http://schemas.microsoft.com/office/drawing/2014/main" id="{E08ABAEA-4175-B757-C87C-3E4402A525D3}"/>
              </a:ext>
            </a:extLst>
          </p:cNvPr>
          <p:cNvSpPr txBox="1"/>
          <p:nvPr/>
        </p:nvSpPr>
        <p:spPr>
          <a:xfrm>
            <a:off x="372485" y="5273798"/>
            <a:ext cx="1610003" cy="1053109"/>
          </a:xfrm>
          <a:prstGeom prst="rect">
            <a:avLst/>
          </a:prstGeom>
        </p:spPr>
        <p:txBody>
          <a:bodyPr vert="horz" wrap="square" lIns="0" tIns="12700" rIns="0" bIns="0" rtlCol="0" anchor="t">
            <a:spAutoFit/>
          </a:bodyPr>
          <a:lstStyle/>
          <a:p>
            <a:pPr marL="12700">
              <a:lnSpc>
                <a:spcPts val="2565"/>
              </a:lnSpc>
              <a:spcBef>
                <a:spcPts val="100"/>
              </a:spcBef>
            </a:pPr>
            <a:r>
              <a:rPr lang="en-US" sz="2150" b="1" spc="-20" dirty="0">
                <a:solidFill>
                  <a:schemeClr val="tx1"/>
                </a:solidFill>
                <a:latin typeface="Source Sans Pro SemiBold"/>
                <a:cs typeface="Source Sans Pro SemiBold"/>
              </a:rPr>
              <a:t>~580</a:t>
            </a:r>
            <a:endParaRPr sz="2150" dirty="0">
              <a:solidFill>
                <a:schemeClr val="tx1"/>
              </a:solidFill>
              <a:latin typeface="Source Sans Pro SemiBold"/>
              <a:cs typeface="Source Sans Pro SemiBold"/>
            </a:endParaRPr>
          </a:p>
          <a:p>
            <a:pPr marL="12700">
              <a:lnSpc>
                <a:spcPts val="1065"/>
              </a:lnSpc>
            </a:pPr>
            <a:r>
              <a:rPr sz="1100" spc="-10" dirty="0">
                <a:solidFill>
                  <a:schemeClr val="tx1"/>
                </a:solidFill>
                <a:latin typeface="Source Sans Pro"/>
              </a:rPr>
              <a:t>total </a:t>
            </a:r>
            <a:r>
              <a:rPr lang="en-US" sz="1100" spc="-10" dirty="0">
                <a:solidFill>
                  <a:schemeClr val="tx1"/>
                </a:solidFill>
                <a:latin typeface="Source Sans Pro"/>
              </a:rPr>
              <a:t>employees and contractors in UT, including highly skilled roles in manufacturing, engineering, and research.</a:t>
            </a:r>
          </a:p>
        </p:txBody>
      </p:sp>
      <p:grpSp>
        <p:nvGrpSpPr>
          <p:cNvPr id="13" name="object 40">
            <a:extLst>
              <a:ext uri="{FF2B5EF4-FFF2-40B4-BE49-F238E27FC236}">
                <a16:creationId xmlns:a16="http://schemas.microsoft.com/office/drawing/2014/main" id="{6419399E-4D6D-27D3-D7F0-64E85CC725AC}"/>
              </a:ext>
            </a:extLst>
          </p:cNvPr>
          <p:cNvGrpSpPr/>
          <p:nvPr/>
        </p:nvGrpSpPr>
        <p:grpSpPr>
          <a:xfrm>
            <a:off x="439794" y="4739336"/>
            <a:ext cx="341188" cy="343777"/>
            <a:chOff x="538196" y="4885701"/>
            <a:chExt cx="302895" cy="292735"/>
          </a:xfrm>
        </p:grpSpPr>
        <p:sp>
          <p:nvSpPr>
            <p:cNvPr id="17" name="object 41">
              <a:extLst>
                <a:ext uri="{FF2B5EF4-FFF2-40B4-BE49-F238E27FC236}">
                  <a16:creationId xmlns:a16="http://schemas.microsoft.com/office/drawing/2014/main" id="{D8DB11B1-105D-A3A1-579E-A229D0CCC885}"/>
                </a:ext>
              </a:extLst>
            </p:cNvPr>
            <p:cNvSpPr/>
            <p:nvPr/>
          </p:nvSpPr>
          <p:spPr>
            <a:xfrm>
              <a:off x="538196" y="4885701"/>
              <a:ext cx="302260" cy="292735"/>
            </a:xfrm>
            <a:custGeom>
              <a:avLst/>
              <a:gdLst/>
              <a:ahLst/>
              <a:cxnLst/>
              <a:rect l="l" t="t" r="r" b="b"/>
              <a:pathLst>
                <a:path w="302259" h="292735">
                  <a:moveTo>
                    <a:pt x="282448" y="60083"/>
                  </a:moveTo>
                  <a:lnTo>
                    <a:pt x="19824" y="60083"/>
                  </a:lnTo>
                  <a:lnTo>
                    <a:pt x="12119" y="61645"/>
                  </a:lnTo>
                  <a:lnTo>
                    <a:pt x="5816" y="65900"/>
                  </a:lnTo>
                  <a:lnTo>
                    <a:pt x="1561" y="72203"/>
                  </a:lnTo>
                  <a:lnTo>
                    <a:pt x="0" y="79908"/>
                  </a:lnTo>
                  <a:lnTo>
                    <a:pt x="2" y="260464"/>
                  </a:lnTo>
                  <a:lnTo>
                    <a:pt x="2526" y="272929"/>
                  </a:lnTo>
                  <a:lnTo>
                    <a:pt x="9413" y="283132"/>
                  </a:lnTo>
                  <a:lnTo>
                    <a:pt x="19620" y="290017"/>
                  </a:lnTo>
                  <a:lnTo>
                    <a:pt x="32105" y="292544"/>
                  </a:lnTo>
                  <a:lnTo>
                    <a:pt x="270154" y="292544"/>
                  </a:lnTo>
                  <a:lnTo>
                    <a:pt x="282639" y="290017"/>
                  </a:lnTo>
                  <a:lnTo>
                    <a:pt x="292846" y="283132"/>
                  </a:lnTo>
                  <a:lnTo>
                    <a:pt x="294122" y="281241"/>
                  </a:lnTo>
                  <a:lnTo>
                    <a:pt x="32118" y="281241"/>
                  </a:lnTo>
                  <a:lnTo>
                    <a:pt x="24042" y="279607"/>
                  </a:lnTo>
                  <a:lnTo>
                    <a:pt x="17436" y="275153"/>
                  </a:lnTo>
                  <a:lnTo>
                    <a:pt x="12978" y="268548"/>
                  </a:lnTo>
                  <a:lnTo>
                    <a:pt x="11341" y="260464"/>
                  </a:lnTo>
                  <a:lnTo>
                    <a:pt x="11341" y="149885"/>
                  </a:lnTo>
                  <a:lnTo>
                    <a:pt x="26805" y="149885"/>
                  </a:lnTo>
                  <a:lnTo>
                    <a:pt x="25139" y="148761"/>
                  </a:lnTo>
                  <a:lnTo>
                    <a:pt x="15044" y="133799"/>
                  </a:lnTo>
                  <a:lnTo>
                    <a:pt x="11341" y="115493"/>
                  </a:lnTo>
                  <a:lnTo>
                    <a:pt x="11315" y="75222"/>
                  </a:lnTo>
                  <a:lnTo>
                    <a:pt x="15125" y="71412"/>
                  </a:lnTo>
                  <a:lnTo>
                    <a:pt x="300179" y="71412"/>
                  </a:lnTo>
                  <a:lnTo>
                    <a:pt x="296460" y="65900"/>
                  </a:lnTo>
                  <a:lnTo>
                    <a:pt x="290158" y="61645"/>
                  </a:lnTo>
                  <a:lnTo>
                    <a:pt x="282448" y="60083"/>
                  </a:lnTo>
                  <a:close/>
                </a:path>
                <a:path w="302259" h="292735">
                  <a:moveTo>
                    <a:pt x="302260" y="149885"/>
                  </a:moveTo>
                  <a:lnTo>
                    <a:pt x="290957" y="149885"/>
                  </a:lnTo>
                  <a:lnTo>
                    <a:pt x="290957" y="260464"/>
                  </a:lnTo>
                  <a:lnTo>
                    <a:pt x="289319" y="268548"/>
                  </a:lnTo>
                  <a:lnTo>
                    <a:pt x="284859" y="275153"/>
                  </a:lnTo>
                  <a:lnTo>
                    <a:pt x="278253" y="279607"/>
                  </a:lnTo>
                  <a:lnTo>
                    <a:pt x="270179" y="281241"/>
                  </a:lnTo>
                  <a:lnTo>
                    <a:pt x="294122" y="281241"/>
                  </a:lnTo>
                  <a:lnTo>
                    <a:pt x="299733" y="272929"/>
                  </a:lnTo>
                  <a:lnTo>
                    <a:pt x="302257" y="260464"/>
                  </a:lnTo>
                  <a:lnTo>
                    <a:pt x="302260" y="149885"/>
                  </a:lnTo>
                  <a:close/>
                </a:path>
                <a:path w="302259" h="292735">
                  <a:moveTo>
                    <a:pt x="26805" y="149885"/>
                  </a:moveTo>
                  <a:lnTo>
                    <a:pt x="11341" y="149885"/>
                  </a:lnTo>
                  <a:lnTo>
                    <a:pt x="20477" y="159765"/>
                  </a:lnTo>
                  <a:lnTo>
                    <a:pt x="31636" y="167335"/>
                  </a:lnTo>
                  <a:lnTo>
                    <a:pt x="44422" y="172181"/>
                  </a:lnTo>
                  <a:lnTo>
                    <a:pt x="58407" y="173888"/>
                  </a:lnTo>
                  <a:lnTo>
                    <a:pt x="130238" y="173888"/>
                  </a:lnTo>
                  <a:lnTo>
                    <a:pt x="130238" y="189433"/>
                  </a:lnTo>
                  <a:lnTo>
                    <a:pt x="137934" y="197129"/>
                  </a:lnTo>
                  <a:lnTo>
                    <a:pt x="164363" y="197129"/>
                  </a:lnTo>
                  <a:lnTo>
                    <a:pt x="172059" y="189433"/>
                  </a:lnTo>
                  <a:lnTo>
                    <a:pt x="172059" y="185826"/>
                  </a:lnTo>
                  <a:lnTo>
                    <a:pt x="144170" y="185826"/>
                  </a:lnTo>
                  <a:lnTo>
                    <a:pt x="141541" y="183197"/>
                  </a:lnTo>
                  <a:lnTo>
                    <a:pt x="141541" y="162559"/>
                  </a:lnTo>
                  <a:lnTo>
                    <a:pt x="58407" y="162559"/>
                  </a:lnTo>
                  <a:lnTo>
                    <a:pt x="40101" y="158856"/>
                  </a:lnTo>
                  <a:lnTo>
                    <a:pt x="26805" y="149885"/>
                  </a:lnTo>
                  <a:close/>
                </a:path>
                <a:path w="302259" h="292735">
                  <a:moveTo>
                    <a:pt x="172059" y="150647"/>
                  </a:moveTo>
                  <a:lnTo>
                    <a:pt x="158127" y="150647"/>
                  </a:lnTo>
                  <a:lnTo>
                    <a:pt x="160756" y="153263"/>
                  </a:lnTo>
                  <a:lnTo>
                    <a:pt x="160756" y="183197"/>
                  </a:lnTo>
                  <a:lnTo>
                    <a:pt x="158127" y="185826"/>
                  </a:lnTo>
                  <a:lnTo>
                    <a:pt x="172059" y="185826"/>
                  </a:lnTo>
                  <a:lnTo>
                    <a:pt x="172059" y="173888"/>
                  </a:lnTo>
                  <a:lnTo>
                    <a:pt x="243890" y="173888"/>
                  </a:lnTo>
                  <a:lnTo>
                    <a:pt x="257904" y="172181"/>
                  </a:lnTo>
                  <a:lnTo>
                    <a:pt x="270686" y="167335"/>
                  </a:lnTo>
                  <a:lnTo>
                    <a:pt x="277719" y="162559"/>
                  </a:lnTo>
                  <a:lnTo>
                    <a:pt x="172059" y="162559"/>
                  </a:lnTo>
                  <a:lnTo>
                    <a:pt x="172059" y="150647"/>
                  </a:lnTo>
                  <a:close/>
                </a:path>
                <a:path w="302259" h="292735">
                  <a:moveTo>
                    <a:pt x="164363" y="139331"/>
                  </a:moveTo>
                  <a:lnTo>
                    <a:pt x="137934" y="139331"/>
                  </a:lnTo>
                  <a:lnTo>
                    <a:pt x="130238" y="147015"/>
                  </a:lnTo>
                  <a:lnTo>
                    <a:pt x="130238" y="162559"/>
                  </a:lnTo>
                  <a:lnTo>
                    <a:pt x="141541" y="162559"/>
                  </a:lnTo>
                  <a:lnTo>
                    <a:pt x="141541" y="153263"/>
                  </a:lnTo>
                  <a:lnTo>
                    <a:pt x="144170" y="150647"/>
                  </a:lnTo>
                  <a:lnTo>
                    <a:pt x="172059" y="150647"/>
                  </a:lnTo>
                  <a:lnTo>
                    <a:pt x="172059" y="147015"/>
                  </a:lnTo>
                  <a:lnTo>
                    <a:pt x="164363" y="139331"/>
                  </a:lnTo>
                  <a:close/>
                </a:path>
                <a:path w="302259" h="292735">
                  <a:moveTo>
                    <a:pt x="300179" y="71412"/>
                  </a:moveTo>
                  <a:lnTo>
                    <a:pt x="287147" y="71412"/>
                  </a:lnTo>
                  <a:lnTo>
                    <a:pt x="290957" y="75222"/>
                  </a:lnTo>
                  <a:lnTo>
                    <a:pt x="290957" y="115493"/>
                  </a:lnTo>
                  <a:lnTo>
                    <a:pt x="287251" y="133799"/>
                  </a:lnTo>
                  <a:lnTo>
                    <a:pt x="277153" y="148761"/>
                  </a:lnTo>
                  <a:lnTo>
                    <a:pt x="262190" y="158856"/>
                  </a:lnTo>
                  <a:lnTo>
                    <a:pt x="243890" y="162559"/>
                  </a:lnTo>
                  <a:lnTo>
                    <a:pt x="277719" y="162559"/>
                  </a:lnTo>
                  <a:lnTo>
                    <a:pt x="281836" y="159765"/>
                  </a:lnTo>
                  <a:lnTo>
                    <a:pt x="290957" y="149885"/>
                  </a:lnTo>
                  <a:lnTo>
                    <a:pt x="302260" y="149885"/>
                  </a:lnTo>
                  <a:lnTo>
                    <a:pt x="302260" y="79908"/>
                  </a:lnTo>
                  <a:lnTo>
                    <a:pt x="300712" y="72203"/>
                  </a:lnTo>
                  <a:lnTo>
                    <a:pt x="300179" y="71412"/>
                  </a:lnTo>
                  <a:close/>
                </a:path>
                <a:path w="302259" h="292735">
                  <a:moveTo>
                    <a:pt x="178866" y="0"/>
                  </a:moveTo>
                  <a:lnTo>
                    <a:pt x="123355" y="0"/>
                  </a:lnTo>
                  <a:lnTo>
                    <a:pt x="106489" y="3413"/>
                  </a:lnTo>
                  <a:lnTo>
                    <a:pt x="92702" y="12717"/>
                  </a:lnTo>
                  <a:lnTo>
                    <a:pt x="83398" y="26505"/>
                  </a:lnTo>
                  <a:lnTo>
                    <a:pt x="79984" y="43383"/>
                  </a:lnTo>
                  <a:lnTo>
                    <a:pt x="79984" y="60083"/>
                  </a:lnTo>
                  <a:lnTo>
                    <a:pt x="91300" y="60083"/>
                  </a:lnTo>
                  <a:lnTo>
                    <a:pt x="91300" y="43383"/>
                  </a:lnTo>
                  <a:lnTo>
                    <a:pt x="93824" y="30907"/>
                  </a:lnTo>
                  <a:lnTo>
                    <a:pt x="100704" y="20708"/>
                  </a:lnTo>
                  <a:lnTo>
                    <a:pt x="110899" y="13827"/>
                  </a:lnTo>
                  <a:lnTo>
                    <a:pt x="123367" y="11302"/>
                  </a:lnTo>
                  <a:lnTo>
                    <a:pt x="207460" y="11302"/>
                  </a:lnTo>
                  <a:lnTo>
                    <a:pt x="195756" y="3413"/>
                  </a:lnTo>
                  <a:lnTo>
                    <a:pt x="178866" y="0"/>
                  </a:lnTo>
                  <a:close/>
                </a:path>
                <a:path w="302259" h="292735">
                  <a:moveTo>
                    <a:pt x="178879" y="22631"/>
                  </a:moveTo>
                  <a:lnTo>
                    <a:pt x="123367" y="22631"/>
                  </a:lnTo>
                  <a:lnTo>
                    <a:pt x="115299" y="24264"/>
                  </a:lnTo>
                  <a:lnTo>
                    <a:pt x="108707" y="28716"/>
                  </a:lnTo>
                  <a:lnTo>
                    <a:pt x="104260" y="35313"/>
                  </a:lnTo>
                  <a:lnTo>
                    <a:pt x="102628" y="43383"/>
                  </a:lnTo>
                  <a:lnTo>
                    <a:pt x="102628" y="60083"/>
                  </a:lnTo>
                  <a:lnTo>
                    <a:pt x="113931" y="60083"/>
                  </a:lnTo>
                  <a:lnTo>
                    <a:pt x="113931" y="38176"/>
                  </a:lnTo>
                  <a:lnTo>
                    <a:pt x="118160" y="33934"/>
                  </a:lnTo>
                  <a:lnTo>
                    <a:pt x="197102" y="33934"/>
                  </a:lnTo>
                  <a:lnTo>
                    <a:pt x="193573" y="28716"/>
                  </a:lnTo>
                  <a:lnTo>
                    <a:pt x="186963" y="24264"/>
                  </a:lnTo>
                  <a:lnTo>
                    <a:pt x="178879" y="22631"/>
                  </a:lnTo>
                  <a:close/>
                </a:path>
                <a:path w="302259" h="292735">
                  <a:moveTo>
                    <a:pt x="197102" y="33934"/>
                  </a:moveTo>
                  <a:lnTo>
                    <a:pt x="184099" y="33934"/>
                  </a:lnTo>
                  <a:lnTo>
                    <a:pt x="188353" y="38176"/>
                  </a:lnTo>
                  <a:lnTo>
                    <a:pt x="188353" y="60083"/>
                  </a:lnTo>
                  <a:lnTo>
                    <a:pt x="199669" y="60083"/>
                  </a:lnTo>
                  <a:lnTo>
                    <a:pt x="199669" y="43383"/>
                  </a:lnTo>
                  <a:lnTo>
                    <a:pt x="198032" y="35313"/>
                  </a:lnTo>
                  <a:lnTo>
                    <a:pt x="197102" y="33934"/>
                  </a:lnTo>
                  <a:close/>
                </a:path>
                <a:path w="302259" h="292735">
                  <a:moveTo>
                    <a:pt x="207460" y="11302"/>
                  </a:moveTo>
                  <a:lnTo>
                    <a:pt x="178879" y="11302"/>
                  </a:lnTo>
                  <a:lnTo>
                    <a:pt x="191364" y="13827"/>
                  </a:lnTo>
                  <a:lnTo>
                    <a:pt x="201571" y="20708"/>
                  </a:lnTo>
                  <a:lnTo>
                    <a:pt x="208458" y="30907"/>
                  </a:lnTo>
                  <a:lnTo>
                    <a:pt x="210985" y="43383"/>
                  </a:lnTo>
                  <a:lnTo>
                    <a:pt x="210985" y="60083"/>
                  </a:lnTo>
                  <a:lnTo>
                    <a:pt x="222288" y="60083"/>
                  </a:lnTo>
                  <a:lnTo>
                    <a:pt x="222288" y="43383"/>
                  </a:lnTo>
                  <a:lnTo>
                    <a:pt x="218871" y="26505"/>
                  </a:lnTo>
                  <a:lnTo>
                    <a:pt x="209559" y="12717"/>
                  </a:lnTo>
                  <a:lnTo>
                    <a:pt x="207460" y="11302"/>
                  </a:lnTo>
                  <a:close/>
                </a:path>
              </a:pathLst>
            </a:custGeom>
            <a:solidFill>
              <a:srgbClr val="F37F63"/>
            </a:solidFill>
          </p:spPr>
          <p:txBody>
            <a:bodyPr wrap="square" lIns="0" tIns="0" rIns="0" bIns="0" rtlCol="0"/>
            <a:lstStyle/>
            <a:p>
              <a:endParaRPr/>
            </a:p>
          </p:txBody>
        </p:sp>
        <p:sp>
          <p:nvSpPr>
            <p:cNvPr id="18" name="object 42">
              <a:extLst>
                <a:ext uri="{FF2B5EF4-FFF2-40B4-BE49-F238E27FC236}">
                  <a16:creationId xmlns:a16="http://schemas.microsoft.com/office/drawing/2014/main" id="{7519E168-5FDA-4D62-FBC2-C6F6B94F936A}"/>
                </a:ext>
              </a:extLst>
            </p:cNvPr>
            <p:cNvSpPr/>
            <p:nvPr/>
          </p:nvSpPr>
          <p:spPr>
            <a:xfrm>
              <a:off x="538196" y="4885701"/>
              <a:ext cx="302895" cy="292735"/>
            </a:xfrm>
            <a:custGeom>
              <a:avLst/>
              <a:gdLst/>
              <a:ahLst/>
              <a:cxnLst/>
              <a:rect l="l" t="t" r="r" b="b"/>
              <a:pathLst>
                <a:path w="302894" h="292735">
                  <a:moveTo>
                    <a:pt x="302272" y="79908"/>
                  </a:moveTo>
                  <a:lnTo>
                    <a:pt x="300712" y="72203"/>
                  </a:lnTo>
                  <a:lnTo>
                    <a:pt x="296460" y="65900"/>
                  </a:lnTo>
                  <a:lnTo>
                    <a:pt x="290158" y="61645"/>
                  </a:lnTo>
                  <a:lnTo>
                    <a:pt x="282448" y="60083"/>
                  </a:lnTo>
                  <a:lnTo>
                    <a:pt x="222288" y="60083"/>
                  </a:lnTo>
                  <a:lnTo>
                    <a:pt x="222288" y="43370"/>
                  </a:lnTo>
                  <a:lnTo>
                    <a:pt x="218871" y="26505"/>
                  </a:lnTo>
                  <a:lnTo>
                    <a:pt x="209559" y="12717"/>
                  </a:lnTo>
                  <a:lnTo>
                    <a:pt x="195756" y="3413"/>
                  </a:lnTo>
                  <a:lnTo>
                    <a:pt x="178866" y="0"/>
                  </a:lnTo>
                  <a:lnTo>
                    <a:pt x="123355" y="0"/>
                  </a:lnTo>
                  <a:lnTo>
                    <a:pt x="106489" y="3413"/>
                  </a:lnTo>
                  <a:lnTo>
                    <a:pt x="92702" y="12717"/>
                  </a:lnTo>
                  <a:lnTo>
                    <a:pt x="83398" y="26505"/>
                  </a:lnTo>
                  <a:lnTo>
                    <a:pt x="79984" y="43370"/>
                  </a:lnTo>
                  <a:lnTo>
                    <a:pt x="79984" y="60083"/>
                  </a:lnTo>
                  <a:lnTo>
                    <a:pt x="19824" y="60083"/>
                  </a:lnTo>
                  <a:lnTo>
                    <a:pt x="12119" y="61645"/>
                  </a:lnTo>
                  <a:lnTo>
                    <a:pt x="5816" y="65900"/>
                  </a:lnTo>
                  <a:lnTo>
                    <a:pt x="1561" y="72203"/>
                  </a:lnTo>
                  <a:lnTo>
                    <a:pt x="0" y="79908"/>
                  </a:lnTo>
                  <a:lnTo>
                    <a:pt x="0" y="260451"/>
                  </a:lnTo>
                  <a:lnTo>
                    <a:pt x="2526" y="272929"/>
                  </a:lnTo>
                  <a:lnTo>
                    <a:pt x="9413" y="283132"/>
                  </a:lnTo>
                  <a:lnTo>
                    <a:pt x="19620" y="290017"/>
                  </a:lnTo>
                  <a:lnTo>
                    <a:pt x="32105" y="292544"/>
                  </a:lnTo>
                  <a:lnTo>
                    <a:pt x="270154" y="292544"/>
                  </a:lnTo>
                  <a:lnTo>
                    <a:pt x="282639" y="290017"/>
                  </a:lnTo>
                  <a:lnTo>
                    <a:pt x="292846" y="283132"/>
                  </a:lnTo>
                  <a:lnTo>
                    <a:pt x="299733" y="272929"/>
                  </a:lnTo>
                  <a:lnTo>
                    <a:pt x="302260" y="260451"/>
                  </a:lnTo>
                  <a:lnTo>
                    <a:pt x="302260" y="79908"/>
                  </a:lnTo>
                  <a:close/>
                </a:path>
                <a:path w="302894" h="292735">
                  <a:moveTo>
                    <a:pt x="91300" y="43383"/>
                  </a:moveTo>
                  <a:lnTo>
                    <a:pt x="93824" y="30907"/>
                  </a:lnTo>
                  <a:lnTo>
                    <a:pt x="100704" y="20708"/>
                  </a:lnTo>
                  <a:lnTo>
                    <a:pt x="110899" y="13827"/>
                  </a:lnTo>
                  <a:lnTo>
                    <a:pt x="123367" y="11302"/>
                  </a:lnTo>
                  <a:lnTo>
                    <a:pt x="178879" y="11302"/>
                  </a:lnTo>
                  <a:lnTo>
                    <a:pt x="191364" y="13827"/>
                  </a:lnTo>
                  <a:lnTo>
                    <a:pt x="201571" y="20708"/>
                  </a:lnTo>
                  <a:lnTo>
                    <a:pt x="208458" y="30907"/>
                  </a:lnTo>
                  <a:lnTo>
                    <a:pt x="210985" y="43383"/>
                  </a:lnTo>
                  <a:lnTo>
                    <a:pt x="210985" y="60083"/>
                  </a:lnTo>
                  <a:lnTo>
                    <a:pt x="199669" y="60083"/>
                  </a:lnTo>
                  <a:lnTo>
                    <a:pt x="199669" y="43383"/>
                  </a:lnTo>
                  <a:lnTo>
                    <a:pt x="198031" y="35307"/>
                  </a:lnTo>
                  <a:lnTo>
                    <a:pt x="193570" y="28711"/>
                  </a:lnTo>
                  <a:lnTo>
                    <a:pt x="186960" y="24262"/>
                  </a:lnTo>
                  <a:lnTo>
                    <a:pt x="178879" y="22631"/>
                  </a:lnTo>
                  <a:lnTo>
                    <a:pt x="123367" y="22631"/>
                  </a:lnTo>
                  <a:lnTo>
                    <a:pt x="115299" y="24264"/>
                  </a:lnTo>
                  <a:lnTo>
                    <a:pt x="108707" y="28716"/>
                  </a:lnTo>
                  <a:lnTo>
                    <a:pt x="104260" y="35313"/>
                  </a:lnTo>
                  <a:lnTo>
                    <a:pt x="102628" y="43383"/>
                  </a:lnTo>
                  <a:lnTo>
                    <a:pt x="102628" y="60083"/>
                  </a:lnTo>
                  <a:lnTo>
                    <a:pt x="91300" y="60083"/>
                  </a:lnTo>
                  <a:lnTo>
                    <a:pt x="91300" y="43383"/>
                  </a:lnTo>
                  <a:close/>
                </a:path>
                <a:path w="302894" h="292735">
                  <a:moveTo>
                    <a:pt x="113931" y="60083"/>
                  </a:moveTo>
                  <a:lnTo>
                    <a:pt x="113931" y="43383"/>
                  </a:lnTo>
                  <a:lnTo>
                    <a:pt x="113931" y="38176"/>
                  </a:lnTo>
                  <a:lnTo>
                    <a:pt x="118160" y="33934"/>
                  </a:lnTo>
                  <a:lnTo>
                    <a:pt x="123367" y="33934"/>
                  </a:lnTo>
                  <a:lnTo>
                    <a:pt x="178879" y="33934"/>
                  </a:lnTo>
                  <a:lnTo>
                    <a:pt x="184099" y="33934"/>
                  </a:lnTo>
                  <a:lnTo>
                    <a:pt x="188353" y="38163"/>
                  </a:lnTo>
                  <a:lnTo>
                    <a:pt x="188353" y="43383"/>
                  </a:lnTo>
                  <a:lnTo>
                    <a:pt x="188353" y="60083"/>
                  </a:lnTo>
                  <a:lnTo>
                    <a:pt x="113931" y="60083"/>
                  </a:lnTo>
                  <a:close/>
                </a:path>
                <a:path w="302894" h="292735">
                  <a:moveTo>
                    <a:pt x="11315" y="79908"/>
                  </a:moveTo>
                  <a:lnTo>
                    <a:pt x="11315" y="75222"/>
                  </a:lnTo>
                  <a:lnTo>
                    <a:pt x="15125" y="71412"/>
                  </a:lnTo>
                  <a:lnTo>
                    <a:pt x="19824" y="71412"/>
                  </a:lnTo>
                  <a:lnTo>
                    <a:pt x="282460" y="71412"/>
                  </a:lnTo>
                  <a:lnTo>
                    <a:pt x="287147" y="71412"/>
                  </a:lnTo>
                  <a:lnTo>
                    <a:pt x="290957" y="75222"/>
                  </a:lnTo>
                  <a:lnTo>
                    <a:pt x="290957" y="79908"/>
                  </a:lnTo>
                  <a:lnTo>
                    <a:pt x="290957" y="115493"/>
                  </a:lnTo>
                  <a:lnTo>
                    <a:pt x="287251" y="133799"/>
                  </a:lnTo>
                  <a:lnTo>
                    <a:pt x="277153" y="148761"/>
                  </a:lnTo>
                  <a:lnTo>
                    <a:pt x="262190" y="158856"/>
                  </a:lnTo>
                  <a:lnTo>
                    <a:pt x="243890" y="162559"/>
                  </a:lnTo>
                  <a:lnTo>
                    <a:pt x="172059" y="162559"/>
                  </a:lnTo>
                  <a:lnTo>
                    <a:pt x="172059" y="156463"/>
                  </a:lnTo>
                  <a:lnTo>
                    <a:pt x="172059" y="147015"/>
                  </a:lnTo>
                  <a:lnTo>
                    <a:pt x="164363" y="139331"/>
                  </a:lnTo>
                  <a:lnTo>
                    <a:pt x="154901" y="139331"/>
                  </a:lnTo>
                  <a:lnTo>
                    <a:pt x="147396" y="139331"/>
                  </a:lnTo>
                  <a:lnTo>
                    <a:pt x="137934" y="139331"/>
                  </a:lnTo>
                  <a:lnTo>
                    <a:pt x="130238" y="147015"/>
                  </a:lnTo>
                  <a:lnTo>
                    <a:pt x="130238" y="156463"/>
                  </a:lnTo>
                  <a:lnTo>
                    <a:pt x="130238" y="162559"/>
                  </a:lnTo>
                  <a:lnTo>
                    <a:pt x="58407" y="162559"/>
                  </a:lnTo>
                  <a:lnTo>
                    <a:pt x="40101" y="158856"/>
                  </a:lnTo>
                  <a:lnTo>
                    <a:pt x="25139" y="148761"/>
                  </a:lnTo>
                  <a:lnTo>
                    <a:pt x="15044" y="133799"/>
                  </a:lnTo>
                  <a:lnTo>
                    <a:pt x="11341" y="115493"/>
                  </a:lnTo>
                  <a:lnTo>
                    <a:pt x="11341" y="79908"/>
                  </a:lnTo>
                  <a:close/>
                </a:path>
                <a:path w="302894" h="292735">
                  <a:moveTo>
                    <a:pt x="141541" y="168236"/>
                  </a:moveTo>
                  <a:lnTo>
                    <a:pt x="141541" y="156463"/>
                  </a:lnTo>
                  <a:lnTo>
                    <a:pt x="141541" y="153250"/>
                  </a:lnTo>
                  <a:lnTo>
                    <a:pt x="144170" y="150647"/>
                  </a:lnTo>
                  <a:lnTo>
                    <a:pt x="147396" y="150647"/>
                  </a:lnTo>
                  <a:lnTo>
                    <a:pt x="154901" y="150647"/>
                  </a:lnTo>
                  <a:lnTo>
                    <a:pt x="158127" y="150647"/>
                  </a:lnTo>
                  <a:lnTo>
                    <a:pt x="160756" y="153263"/>
                  </a:lnTo>
                  <a:lnTo>
                    <a:pt x="160756" y="156463"/>
                  </a:lnTo>
                  <a:lnTo>
                    <a:pt x="160756" y="179971"/>
                  </a:lnTo>
                  <a:lnTo>
                    <a:pt x="160756" y="183197"/>
                  </a:lnTo>
                  <a:lnTo>
                    <a:pt x="158127" y="185826"/>
                  </a:lnTo>
                  <a:lnTo>
                    <a:pt x="154901" y="185826"/>
                  </a:lnTo>
                  <a:lnTo>
                    <a:pt x="147396" y="185826"/>
                  </a:lnTo>
                  <a:lnTo>
                    <a:pt x="144170" y="185826"/>
                  </a:lnTo>
                  <a:lnTo>
                    <a:pt x="141541" y="183197"/>
                  </a:lnTo>
                  <a:lnTo>
                    <a:pt x="141541" y="179971"/>
                  </a:lnTo>
                  <a:lnTo>
                    <a:pt x="141541" y="168236"/>
                  </a:lnTo>
                  <a:close/>
                </a:path>
                <a:path w="302894" h="292735">
                  <a:moveTo>
                    <a:pt x="290957" y="260464"/>
                  </a:moveTo>
                  <a:lnTo>
                    <a:pt x="289319" y="268548"/>
                  </a:lnTo>
                  <a:lnTo>
                    <a:pt x="284859" y="275153"/>
                  </a:lnTo>
                  <a:lnTo>
                    <a:pt x="278253" y="279607"/>
                  </a:lnTo>
                  <a:lnTo>
                    <a:pt x="270179" y="281241"/>
                  </a:lnTo>
                  <a:lnTo>
                    <a:pt x="32118" y="281241"/>
                  </a:lnTo>
                  <a:lnTo>
                    <a:pt x="24033" y="279605"/>
                  </a:lnTo>
                  <a:lnTo>
                    <a:pt x="17429" y="275148"/>
                  </a:lnTo>
                  <a:lnTo>
                    <a:pt x="12974" y="268543"/>
                  </a:lnTo>
                  <a:lnTo>
                    <a:pt x="11341" y="260464"/>
                  </a:lnTo>
                  <a:lnTo>
                    <a:pt x="11341" y="149885"/>
                  </a:lnTo>
                  <a:lnTo>
                    <a:pt x="20461" y="159754"/>
                  </a:lnTo>
                  <a:lnTo>
                    <a:pt x="31611" y="167325"/>
                  </a:lnTo>
                  <a:lnTo>
                    <a:pt x="44393" y="172177"/>
                  </a:lnTo>
                  <a:lnTo>
                    <a:pt x="58407" y="173888"/>
                  </a:lnTo>
                  <a:lnTo>
                    <a:pt x="130238" y="173888"/>
                  </a:lnTo>
                  <a:lnTo>
                    <a:pt x="130238" y="179971"/>
                  </a:lnTo>
                  <a:lnTo>
                    <a:pt x="130238" y="189433"/>
                  </a:lnTo>
                  <a:lnTo>
                    <a:pt x="137934" y="197129"/>
                  </a:lnTo>
                  <a:lnTo>
                    <a:pt x="147396" y="197129"/>
                  </a:lnTo>
                  <a:lnTo>
                    <a:pt x="154901" y="197129"/>
                  </a:lnTo>
                  <a:lnTo>
                    <a:pt x="164363" y="197129"/>
                  </a:lnTo>
                  <a:lnTo>
                    <a:pt x="172059" y="189433"/>
                  </a:lnTo>
                  <a:lnTo>
                    <a:pt x="172059" y="179971"/>
                  </a:lnTo>
                  <a:lnTo>
                    <a:pt x="172059" y="173888"/>
                  </a:lnTo>
                  <a:lnTo>
                    <a:pt x="243890" y="173888"/>
                  </a:lnTo>
                  <a:lnTo>
                    <a:pt x="257904" y="172181"/>
                  </a:lnTo>
                  <a:lnTo>
                    <a:pt x="270686" y="167335"/>
                  </a:lnTo>
                  <a:lnTo>
                    <a:pt x="281836" y="159765"/>
                  </a:lnTo>
                  <a:lnTo>
                    <a:pt x="290957" y="149885"/>
                  </a:lnTo>
                  <a:lnTo>
                    <a:pt x="290957" y="260464"/>
                  </a:lnTo>
                  <a:close/>
                </a:path>
              </a:pathLst>
            </a:custGeom>
            <a:ln w="3175">
              <a:solidFill>
                <a:srgbClr val="F37F63"/>
              </a:solidFill>
            </a:ln>
          </p:spPr>
          <p:txBody>
            <a:bodyPr wrap="square" lIns="0" tIns="0" rIns="0" bIns="0" rtlCol="0"/>
            <a:lstStyle/>
            <a:p>
              <a:endParaRPr/>
            </a:p>
          </p:txBody>
        </p:sp>
      </p:grpSp>
      <p:sp>
        <p:nvSpPr>
          <p:cNvPr id="19" name="TextBox 18">
            <a:extLst>
              <a:ext uri="{FF2B5EF4-FFF2-40B4-BE49-F238E27FC236}">
                <a16:creationId xmlns:a16="http://schemas.microsoft.com/office/drawing/2014/main" id="{C7A8AF16-3E77-893B-9472-CB3F7EC921D7}"/>
              </a:ext>
            </a:extLst>
          </p:cNvPr>
          <p:cNvSpPr txBox="1"/>
          <p:nvPr/>
        </p:nvSpPr>
        <p:spPr>
          <a:xfrm>
            <a:off x="2167174" y="4110003"/>
            <a:ext cx="2084851" cy="292388"/>
          </a:xfrm>
          <a:prstGeom prst="rect">
            <a:avLst/>
          </a:prstGeom>
          <a:noFill/>
        </p:spPr>
        <p:txBody>
          <a:bodyPr wrap="square" lIns="91440" tIns="45720" rIns="91440" bIns="45720" anchor="t">
            <a:spAutoFit/>
          </a:bodyPr>
          <a:lstStyle/>
          <a:p>
            <a:pPr marL="84455">
              <a:spcBef>
                <a:spcPts val="290"/>
              </a:spcBef>
            </a:pPr>
            <a:r>
              <a:rPr lang="en-US" sz="1300" b="1" spc="-10" dirty="0">
                <a:solidFill>
                  <a:schemeClr val="bg1"/>
                </a:solidFill>
                <a:latin typeface="Source Sans Pro SemiBold"/>
              </a:rPr>
              <a:t>Supporting Patient Care</a:t>
            </a:r>
            <a:endParaRPr lang="en-US" dirty="0">
              <a:solidFill>
                <a:schemeClr val="bg1"/>
              </a:solidFill>
            </a:endParaRPr>
          </a:p>
        </p:txBody>
      </p:sp>
      <p:sp>
        <p:nvSpPr>
          <p:cNvPr id="20" name="object 17">
            <a:extLst>
              <a:ext uri="{FF2B5EF4-FFF2-40B4-BE49-F238E27FC236}">
                <a16:creationId xmlns:a16="http://schemas.microsoft.com/office/drawing/2014/main" id="{23837B64-AE39-7680-9025-7D32F41AB729}"/>
              </a:ext>
            </a:extLst>
          </p:cNvPr>
          <p:cNvSpPr/>
          <p:nvPr/>
        </p:nvSpPr>
        <p:spPr>
          <a:xfrm flipH="1">
            <a:off x="2161074" y="4604225"/>
            <a:ext cx="45719" cy="1785153"/>
          </a:xfrm>
          <a:custGeom>
            <a:avLst/>
            <a:gdLst/>
            <a:ahLst/>
            <a:cxnLst/>
            <a:rect l="l" t="t" r="r" b="b"/>
            <a:pathLst>
              <a:path h="1420495">
                <a:moveTo>
                  <a:pt x="0" y="1420368"/>
                </a:moveTo>
                <a:lnTo>
                  <a:pt x="0" y="0"/>
                </a:lnTo>
              </a:path>
            </a:pathLst>
          </a:custGeom>
          <a:ln w="6350">
            <a:solidFill>
              <a:srgbClr val="231F20"/>
            </a:solidFill>
          </a:ln>
        </p:spPr>
        <p:txBody>
          <a:bodyPr wrap="square" lIns="0" tIns="0" rIns="0" bIns="0" rtlCol="0"/>
          <a:lstStyle/>
          <a:p>
            <a:endParaRPr/>
          </a:p>
        </p:txBody>
      </p:sp>
      <p:sp>
        <p:nvSpPr>
          <p:cNvPr id="33" name="object 21">
            <a:extLst>
              <a:ext uri="{FF2B5EF4-FFF2-40B4-BE49-F238E27FC236}">
                <a16:creationId xmlns:a16="http://schemas.microsoft.com/office/drawing/2014/main" id="{02CE773F-8387-8C97-AD75-6A82C947A5AF}"/>
              </a:ext>
            </a:extLst>
          </p:cNvPr>
          <p:cNvSpPr txBox="1"/>
          <p:nvPr/>
        </p:nvSpPr>
        <p:spPr>
          <a:xfrm>
            <a:off x="3726577" y="9232900"/>
            <a:ext cx="1152537" cy="682238"/>
          </a:xfrm>
          <a:prstGeom prst="rect">
            <a:avLst/>
          </a:prstGeom>
        </p:spPr>
        <p:txBody>
          <a:bodyPr vert="horz" wrap="square" lIns="0" tIns="12700" rIns="0" bIns="0" rtlCol="0" anchor="t">
            <a:spAutoFit/>
          </a:bodyPr>
          <a:lstStyle/>
          <a:p>
            <a:pPr marL="12700" algn="ctr">
              <a:lnSpc>
                <a:spcPts val="2565"/>
              </a:lnSpc>
              <a:spcBef>
                <a:spcPts val="100"/>
              </a:spcBef>
            </a:pPr>
            <a:r>
              <a:rPr sz="3200" b="1" spc="-10" dirty="0">
                <a:solidFill>
                  <a:schemeClr val="tx1"/>
                </a:solidFill>
                <a:latin typeface="Source Sans Pro SemiBold"/>
                <a:cs typeface="Source Sans Pro SemiBold"/>
              </a:rPr>
              <a:t>$</a:t>
            </a:r>
            <a:r>
              <a:rPr lang="en-US" sz="3200" b="1" spc="-10" dirty="0">
                <a:solidFill>
                  <a:schemeClr val="tx1"/>
                </a:solidFill>
                <a:latin typeface="Source Sans Pro SemiBold"/>
                <a:cs typeface="Source Sans Pro SemiBold"/>
              </a:rPr>
              <a:t>80M</a:t>
            </a:r>
            <a:endParaRPr sz="3200" dirty="0">
              <a:solidFill>
                <a:schemeClr val="tx1"/>
              </a:solidFill>
              <a:latin typeface="Source Sans Pro SemiBold"/>
              <a:cs typeface="Source Sans Pro SemiBold"/>
            </a:endParaRPr>
          </a:p>
          <a:p>
            <a:pPr marL="35560" algn="ctr">
              <a:lnSpc>
                <a:spcPts val="1065"/>
              </a:lnSpc>
            </a:pPr>
            <a:r>
              <a:rPr sz="1100" dirty="0">
                <a:solidFill>
                  <a:schemeClr val="tx1"/>
                </a:solidFill>
                <a:latin typeface="Source Sans Pro"/>
              </a:rPr>
              <a:t>in exports from</a:t>
            </a:r>
          </a:p>
          <a:p>
            <a:pPr marL="37465" algn="ctr">
              <a:spcBef>
                <a:spcPts val="220"/>
              </a:spcBef>
            </a:pPr>
            <a:r>
              <a:rPr lang="en-US" sz="1100" dirty="0">
                <a:solidFill>
                  <a:schemeClr val="tx1"/>
                </a:solidFill>
                <a:latin typeface="Source Sans Pro"/>
              </a:rPr>
              <a:t>Utah </a:t>
            </a:r>
            <a:r>
              <a:rPr sz="1100" dirty="0">
                <a:solidFill>
                  <a:schemeClr val="tx1"/>
                </a:solidFill>
                <a:latin typeface="Source Sans Pro"/>
              </a:rPr>
              <a:t>sites</a:t>
            </a:r>
            <a:r>
              <a:rPr lang="en-US" sz="1100" dirty="0">
                <a:solidFill>
                  <a:schemeClr val="tx1"/>
                </a:solidFill>
                <a:latin typeface="Source Sans Pro"/>
              </a:rPr>
              <a:t> in 2024</a:t>
            </a:r>
            <a:endParaRPr sz="1100" dirty="0">
              <a:solidFill>
                <a:schemeClr val="tx1"/>
              </a:solidFill>
              <a:latin typeface="Source Sans Pro"/>
              <a:ea typeface="Source Sans Pro"/>
            </a:endParaRPr>
          </a:p>
        </p:txBody>
      </p:sp>
      <p:sp>
        <p:nvSpPr>
          <p:cNvPr id="35" name="TextBox 34">
            <a:extLst>
              <a:ext uri="{FF2B5EF4-FFF2-40B4-BE49-F238E27FC236}">
                <a16:creationId xmlns:a16="http://schemas.microsoft.com/office/drawing/2014/main" id="{E214EB30-05D7-1402-E2C9-E1BB13FB4645}"/>
              </a:ext>
            </a:extLst>
          </p:cNvPr>
          <p:cNvSpPr txBox="1"/>
          <p:nvPr/>
        </p:nvSpPr>
        <p:spPr>
          <a:xfrm>
            <a:off x="371454" y="9023908"/>
            <a:ext cx="2217411" cy="1107996"/>
          </a:xfrm>
          <a:prstGeom prst="rect">
            <a:avLst/>
          </a:prstGeom>
          <a:noFill/>
        </p:spPr>
        <p:txBody>
          <a:bodyPr wrap="square">
            <a:spAutoFit/>
          </a:bodyPr>
          <a:lstStyle/>
          <a:p>
            <a:r>
              <a:rPr lang="en-US" sz="1100" spc="-10" dirty="0">
                <a:solidFill>
                  <a:schemeClr val="tx1"/>
                </a:solidFill>
                <a:latin typeface="Source Sans Pro"/>
              </a:rPr>
              <a:t>These exports primarily consist of precision-manufactured components and advanced imaging technologies that support diagnostic and therapeutic procedures worldwide. </a:t>
            </a:r>
          </a:p>
        </p:txBody>
      </p:sp>
      <p:grpSp>
        <p:nvGrpSpPr>
          <p:cNvPr id="51" name="Group 50">
            <a:extLst>
              <a:ext uri="{FF2B5EF4-FFF2-40B4-BE49-F238E27FC236}">
                <a16:creationId xmlns:a16="http://schemas.microsoft.com/office/drawing/2014/main" id="{72D51BED-8EBA-E7CF-BCF1-E9A26A850F70}"/>
              </a:ext>
            </a:extLst>
          </p:cNvPr>
          <p:cNvGrpSpPr/>
          <p:nvPr/>
        </p:nvGrpSpPr>
        <p:grpSpPr>
          <a:xfrm>
            <a:off x="1071672" y="7183715"/>
            <a:ext cx="457207" cy="229143"/>
            <a:chOff x="1797047" y="7137135"/>
            <a:chExt cx="457207" cy="229143"/>
          </a:xfrm>
        </p:grpSpPr>
        <p:sp>
          <p:nvSpPr>
            <p:cNvPr id="52" name="Freeform 51">
              <a:extLst>
                <a:ext uri="{FF2B5EF4-FFF2-40B4-BE49-F238E27FC236}">
                  <a16:creationId xmlns:a16="http://schemas.microsoft.com/office/drawing/2014/main" id="{030A03C6-52F2-58D9-A806-8838F6575060}"/>
                </a:ext>
              </a:extLst>
            </p:cNvPr>
            <p:cNvSpPr/>
            <p:nvPr/>
          </p:nvSpPr>
          <p:spPr>
            <a:xfrm>
              <a:off x="1797047" y="7137135"/>
              <a:ext cx="457207" cy="229143"/>
            </a:xfrm>
            <a:custGeom>
              <a:avLst/>
              <a:gdLst>
                <a:gd name="connsiteX0" fmla="*/ 4763 w 457207"/>
                <a:gd name="connsiteY0" fmla="*/ 0 h 229143"/>
                <a:gd name="connsiteX1" fmla="*/ 452443 w 457207"/>
                <a:gd name="connsiteY1" fmla="*/ 0 h 229143"/>
                <a:gd name="connsiteX2" fmla="*/ 457208 w 457207"/>
                <a:gd name="connsiteY2" fmla="*/ 4763 h 229143"/>
                <a:gd name="connsiteX3" fmla="*/ 457208 w 457207"/>
                <a:gd name="connsiteY3" fmla="*/ 224381 h 229143"/>
                <a:gd name="connsiteX4" fmla="*/ 452443 w 457207"/>
                <a:gd name="connsiteY4" fmla="*/ 229144 h 229143"/>
                <a:gd name="connsiteX5" fmla="*/ 4763 w 457207"/>
                <a:gd name="connsiteY5" fmla="*/ 229144 h 229143"/>
                <a:gd name="connsiteX6" fmla="*/ 0 w 457207"/>
                <a:gd name="connsiteY6" fmla="*/ 224381 h 229143"/>
                <a:gd name="connsiteX7" fmla="*/ 0 w 457207"/>
                <a:gd name="connsiteY7" fmla="*/ 4763 h 229143"/>
                <a:gd name="connsiteX8" fmla="*/ 4763 w 457207"/>
                <a:gd name="connsiteY8" fmla="*/ 0 h 229143"/>
                <a:gd name="connsiteX9" fmla="*/ 447672 w 457207"/>
                <a:gd name="connsiteY9" fmla="*/ 9525 h 229143"/>
                <a:gd name="connsiteX10" fmla="*/ 9522 w 457207"/>
                <a:gd name="connsiteY10" fmla="*/ 9525 h 229143"/>
                <a:gd name="connsiteX11" fmla="*/ 9522 w 457207"/>
                <a:gd name="connsiteY11" fmla="*/ 219624 h 229143"/>
                <a:gd name="connsiteX12" fmla="*/ 447672 w 457207"/>
                <a:gd name="connsiteY12" fmla="*/ 219624 h 22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57207" h="229143">
                  <a:moveTo>
                    <a:pt x="4763" y="0"/>
                  </a:moveTo>
                  <a:lnTo>
                    <a:pt x="452443" y="0"/>
                  </a:lnTo>
                  <a:cubicBezTo>
                    <a:pt x="455064" y="0"/>
                    <a:pt x="457208" y="2143"/>
                    <a:pt x="457208" y="4763"/>
                  </a:cubicBezTo>
                  <a:lnTo>
                    <a:pt x="457208" y="224381"/>
                  </a:lnTo>
                  <a:cubicBezTo>
                    <a:pt x="457208" y="227000"/>
                    <a:pt x="455064" y="229144"/>
                    <a:pt x="452443" y="229144"/>
                  </a:cubicBezTo>
                  <a:lnTo>
                    <a:pt x="4763" y="229144"/>
                  </a:lnTo>
                  <a:cubicBezTo>
                    <a:pt x="2143" y="229144"/>
                    <a:pt x="0" y="227000"/>
                    <a:pt x="0" y="224381"/>
                  </a:cubicBezTo>
                  <a:lnTo>
                    <a:pt x="0" y="4763"/>
                  </a:lnTo>
                  <a:cubicBezTo>
                    <a:pt x="0" y="2143"/>
                    <a:pt x="2143" y="0"/>
                    <a:pt x="4763" y="0"/>
                  </a:cubicBezTo>
                  <a:close/>
                  <a:moveTo>
                    <a:pt x="447672" y="9525"/>
                  </a:moveTo>
                  <a:lnTo>
                    <a:pt x="9522" y="9525"/>
                  </a:lnTo>
                  <a:lnTo>
                    <a:pt x="9522" y="219624"/>
                  </a:lnTo>
                  <a:lnTo>
                    <a:pt x="447672" y="219624"/>
                  </a:lnTo>
                  <a:close/>
                </a:path>
              </a:pathLst>
            </a:custGeom>
            <a:solidFill>
              <a:srgbClr val="19BB7C"/>
            </a:solidFill>
            <a:ln w="6350" cap="flat">
              <a:solidFill>
                <a:srgbClr val="F37F63"/>
              </a:solid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EAEC3BED-97AD-6F6A-2A08-A38904B41D29}"/>
                </a:ext>
              </a:extLst>
            </p:cNvPr>
            <p:cNvSpPr/>
            <p:nvPr/>
          </p:nvSpPr>
          <p:spPr>
            <a:xfrm>
              <a:off x="1953306" y="7179360"/>
              <a:ext cx="144687" cy="144687"/>
            </a:xfrm>
            <a:custGeom>
              <a:avLst/>
              <a:gdLst>
                <a:gd name="connsiteX0" fmla="*/ 72344 w 144687"/>
                <a:gd name="connsiteY0" fmla="*/ 0 h 144687"/>
                <a:gd name="connsiteX1" fmla="*/ 123494 w 144687"/>
                <a:gd name="connsiteY1" fmla="*/ 21193 h 144687"/>
                <a:gd name="connsiteX2" fmla="*/ 144688 w 144687"/>
                <a:gd name="connsiteY2" fmla="*/ 72344 h 144687"/>
                <a:gd name="connsiteX3" fmla="*/ 123494 w 144687"/>
                <a:gd name="connsiteY3" fmla="*/ 123494 h 144687"/>
                <a:gd name="connsiteX4" fmla="*/ 72344 w 144687"/>
                <a:gd name="connsiteY4" fmla="*/ 144688 h 144687"/>
                <a:gd name="connsiteX5" fmla="*/ 21193 w 144687"/>
                <a:gd name="connsiteY5" fmla="*/ 123494 h 144687"/>
                <a:gd name="connsiteX6" fmla="*/ 0 w 144687"/>
                <a:gd name="connsiteY6" fmla="*/ 72344 h 144687"/>
                <a:gd name="connsiteX7" fmla="*/ 21193 w 144687"/>
                <a:gd name="connsiteY7" fmla="*/ 21193 h 144687"/>
                <a:gd name="connsiteX8" fmla="*/ 72344 w 144687"/>
                <a:gd name="connsiteY8" fmla="*/ 0 h 144687"/>
                <a:gd name="connsiteX9" fmla="*/ 116754 w 144687"/>
                <a:gd name="connsiteY9" fmla="*/ 27932 h 144687"/>
                <a:gd name="connsiteX10" fmla="*/ 72344 w 144687"/>
                <a:gd name="connsiteY10" fmla="*/ 9525 h 144687"/>
                <a:gd name="connsiteX11" fmla="*/ 27933 w 144687"/>
                <a:gd name="connsiteY11" fmla="*/ 27932 h 144687"/>
                <a:gd name="connsiteX12" fmla="*/ 9527 w 144687"/>
                <a:gd name="connsiteY12" fmla="*/ 72342 h 144687"/>
                <a:gd name="connsiteX13" fmla="*/ 27933 w 144687"/>
                <a:gd name="connsiteY13" fmla="*/ 116753 h 144687"/>
                <a:gd name="connsiteX14" fmla="*/ 72344 w 144687"/>
                <a:gd name="connsiteY14" fmla="*/ 135159 h 144687"/>
                <a:gd name="connsiteX15" fmla="*/ 116754 w 144687"/>
                <a:gd name="connsiteY15" fmla="*/ 116753 h 144687"/>
                <a:gd name="connsiteX16" fmla="*/ 135161 w 144687"/>
                <a:gd name="connsiteY16" fmla="*/ 72342 h 144687"/>
                <a:gd name="connsiteX17" fmla="*/ 116754 w 144687"/>
                <a:gd name="connsiteY17" fmla="*/ 27932 h 14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44687" h="144687">
                  <a:moveTo>
                    <a:pt x="72344" y="0"/>
                  </a:moveTo>
                  <a:cubicBezTo>
                    <a:pt x="92322" y="0"/>
                    <a:pt x="110396" y="8096"/>
                    <a:pt x="123494" y="21193"/>
                  </a:cubicBezTo>
                  <a:cubicBezTo>
                    <a:pt x="136593" y="34290"/>
                    <a:pt x="144688" y="52364"/>
                    <a:pt x="144688" y="72344"/>
                  </a:cubicBezTo>
                  <a:cubicBezTo>
                    <a:pt x="144688" y="92324"/>
                    <a:pt x="136591" y="110396"/>
                    <a:pt x="123494" y="123494"/>
                  </a:cubicBezTo>
                  <a:cubicBezTo>
                    <a:pt x="110398" y="136593"/>
                    <a:pt x="92324" y="144688"/>
                    <a:pt x="72344" y="144688"/>
                  </a:cubicBezTo>
                  <a:cubicBezTo>
                    <a:pt x="52364" y="144688"/>
                    <a:pt x="34292" y="136591"/>
                    <a:pt x="21193" y="123494"/>
                  </a:cubicBezTo>
                  <a:cubicBezTo>
                    <a:pt x="8095" y="110398"/>
                    <a:pt x="0" y="92324"/>
                    <a:pt x="0" y="72344"/>
                  </a:cubicBezTo>
                  <a:cubicBezTo>
                    <a:pt x="0" y="52364"/>
                    <a:pt x="8096" y="34292"/>
                    <a:pt x="21193" y="21193"/>
                  </a:cubicBezTo>
                  <a:cubicBezTo>
                    <a:pt x="34290" y="8095"/>
                    <a:pt x="52364" y="0"/>
                    <a:pt x="72344" y="0"/>
                  </a:cubicBezTo>
                  <a:close/>
                  <a:moveTo>
                    <a:pt x="116754" y="27932"/>
                  </a:moveTo>
                  <a:cubicBezTo>
                    <a:pt x="105396" y="16574"/>
                    <a:pt x="89679" y="9525"/>
                    <a:pt x="72344" y="9525"/>
                  </a:cubicBezTo>
                  <a:cubicBezTo>
                    <a:pt x="55008" y="9525"/>
                    <a:pt x="39292" y="16550"/>
                    <a:pt x="27933" y="27932"/>
                  </a:cubicBezTo>
                  <a:cubicBezTo>
                    <a:pt x="16575" y="39290"/>
                    <a:pt x="9527" y="55007"/>
                    <a:pt x="9527" y="72342"/>
                  </a:cubicBezTo>
                  <a:cubicBezTo>
                    <a:pt x="9527" y="89678"/>
                    <a:pt x="16551" y="105394"/>
                    <a:pt x="27933" y="116753"/>
                  </a:cubicBezTo>
                  <a:cubicBezTo>
                    <a:pt x="39292" y="128111"/>
                    <a:pt x="55008" y="135159"/>
                    <a:pt x="72344" y="135159"/>
                  </a:cubicBezTo>
                  <a:cubicBezTo>
                    <a:pt x="89679" y="135159"/>
                    <a:pt x="105395" y="128135"/>
                    <a:pt x="116754" y="116753"/>
                  </a:cubicBezTo>
                  <a:cubicBezTo>
                    <a:pt x="128113" y="105394"/>
                    <a:pt x="135161" y="89678"/>
                    <a:pt x="135161" y="72342"/>
                  </a:cubicBezTo>
                  <a:cubicBezTo>
                    <a:pt x="135161" y="55007"/>
                    <a:pt x="128136" y="39291"/>
                    <a:pt x="116754" y="27932"/>
                  </a:cubicBezTo>
                  <a:close/>
                </a:path>
              </a:pathLst>
            </a:custGeom>
            <a:solidFill>
              <a:srgbClr val="19BB7C"/>
            </a:solidFill>
            <a:ln w="6350" cap="flat">
              <a:solidFill>
                <a:srgbClr val="F37F63"/>
              </a:solid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06A68487-3726-79EE-5182-0072BC87C6FC}"/>
                </a:ext>
              </a:extLst>
            </p:cNvPr>
            <p:cNvSpPr/>
            <p:nvPr/>
          </p:nvSpPr>
          <p:spPr>
            <a:xfrm>
              <a:off x="2000505" y="7204740"/>
              <a:ext cx="50268" cy="93988"/>
            </a:xfrm>
            <a:custGeom>
              <a:avLst/>
              <a:gdLst>
                <a:gd name="connsiteX0" fmla="*/ 22646 w 50268"/>
                <a:gd name="connsiteY0" fmla="*/ 93965 h 93988"/>
                <a:gd name="connsiteX1" fmla="*/ 22646 w 50268"/>
                <a:gd name="connsiteY1" fmla="*/ 84630 h 93988"/>
                <a:gd name="connsiteX2" fmla="*/ 11263 w 50268"/>
                <a:gd name="connsiteY2" fmla="*/ 81487 h 93988"/>
                <a:gd name="connsiteX3" fmla="*/ 3691 w 50268"/>
                <a:gd name="connsiteY3" fmla="*/ 74200 h 93988"/>
                <a:gd name="connsiteX4" fmla="*/ 0 w 50268"/>
                <a:gd name="connsiteY4" fmla="*/ 61913 h 93988"/>
                <a:gd name="connsiteX5" fmla="*/ 9382 w 50268"/>
                <a:gd name="connsiteY5" fmla="*/ 60151 h 93988"/>
                <a:gd name="connsiteX6" fmla="*/ 13216 w 50268"/>
                <a:gd name="connsiteY6" fmla="*/ 71200 h 93988"/>
                <a:gd name="connsiteX7" fmla="*/ 22646 w 50268"/>
                <a:gd name="connsiteY7" fmla="*/ 76748 h 93988"/>
                <a:gd name="connsiteX8" fmla="*/ 22646 w 50268"/>
                <a:gd name="connsiteY8" fmla="*/ 47030 h 93988"/>
                <a:gd name="connsiteX9" fmla="*/ 10859 w 50268"/>
                <a:gd name="connsiteY9" fmla="*/ 42577 h 93988"/>
                <a:gd name="connsiteX10" fmla="*/ 3977 w 50268"/>
                <a:gd name="connsiteY10" fmla="*/ 35671 h 93988"/>
                <a:gd name="connsiteX11" fmla="*/ 1572 w 50268"/>
                <a:gd name="connsiteY11" fmla="*/ 25670 h 93988"/>
                <a:gd name="connsiteX12" fmla="*/ 8620 w 50268"/>
                <a:gd name="connsiteY12" fmla="*/ 9525 h 93988"/>
                <a:gd name="connsiteX13" fmla="*/ 22622 w 50268"/>
                <a:gd name="connsiteY13" fmla="*/ 4453 h 93988"/>
                <a:gd name="connsiteX14" fmla="*/ 22622 w 50268"/>
                <a:gd name="connsiteY14" fmla="*/ 0 h 93988"/>
                <a:gd name="connsiteX15" fmla="*/ 28122 w 50268"/>
                <a:gd name="connsiteY15" fmla="*/ 0 h 93988"/>
                <a:gd name="connsiteX16" fmla="*/ 28122 w 50268"/>
                <a:gd name="connsiteY16" fmla="*/ 4453 h 93988"/>
                <a:gd name="connsiteX17" fmla="*/ 41029 w 50268"/>
                <a:gd name="connsiteY17" fmla="*/ 9216 h 93988"/>
                <a:gd name="connsiteX18" fmla="*/ 48386 w 50268"/>
                <a:gd name="connsiteY18" fmla="*/ 23170 h 93988"/>
                <a:gd name="connsiteX19" fmla="*/ 38743 w 50268"/>
                <a:gd name="connsiteY19" fmla="*/ 24622 h 93988"/>
                <a:gd name="connsiteX20" fmla="*/ 35290 w 50268"/>
                <a:gd name="connsiteY20" fmla="*/ 16193 h 93988"/>
                <a:gd name="connsiteX21" fmla="*/ 28122 w 50268"/>
                <a:gd name="connsiteY21" fmla="*/ 12335 h 93988"/>
                <a:gd name="connsiteX22" fmla="*/ 28122 w 50268"/>
                <a:gd name="connsiteY22" fmla="*/ 39267 h 93988"/>
                <a:gd name="connsiteX23" fmla="*/ 37457 w 50268"/>
                <a:gd name="connsiteY23" fmla="*/ 42029 h 93988"/>
                <a:gd name="connsiteX24" fmla="*/ 44553 w 50268"/>
                <a:gd name="connsiteY24" fmla="*/ 46696 h 93988"/>
                <a:gd name="connsiteX25" fmla="*/ 48792 w 50268"/>
                <a:gd name="connsiteY25" fmla="*/ 53221 h 93988"/>
                <a:gd name="connsiteX26" fmla="*/ 50268 w 50268"/>
                <a:gd name="connsiteY26" fmla="*/ 61413 h 93988"/>
                <a:gd name="connsiteX27" fmla="*/ 44077 w 50268"/>
                <a:gd name="connsiteY27" fmla="*/ 77605 h 93988"/>
                <a:gd name="connsiteX28" fmla="*/ 28099 w 50268"/>
                <a:gd name="connsiteY28" fmla="*/ 84559 h 93988"/>
                <a:gd name="connsiteX29" fmla="*/ 28099 w 50268"/>
                <a:gd name="connsiteY29" fmla="*/ 93988 h 93988"/>
                <a:gd name="connsiteX30" fmla="*/ 22598 w 50268"/>
                <a:gd name="connsiteY30" fmla="*/ 93988 h 93988"/>
                <a:gd name="connsiteX31" fmla="*/ 22646 w 50268"/>
                <a:gd name="connsiteY31" fmla="*/ 12192 h 93988"/>
                <a:gd name="connsiteX32" fmla="*/ 14049 w 50268"/>
                <a:gd name="connsiteY32" fmla="*/ 16550 h 93988"/>
                <a:gd name="connsiteX33" fmla="*/ 10906 w 50268"/>
                <a:gd name="connsiteY33" fmla="*/ 24908 h 93988"/>
                <a:gd name="connsiteX34" fmla="*/ 13573 w 50268"/>
                <a:gd name="connsiteY34" fmla="*/ 32885 h 93988"/>
                <a:gd name="connsiteX35" fmla="*/ 22621 w 50268"/>
                <a:gd name="connsiteY35" fmla="*/ 38028 h 93988"/>
                <a:gd name="connsiteX36" fmla="*/ 22621 w 50268"/>
                <a:gd name="connsiteY36" fmla="*/ 12192 h 93988"/>
                <a:gd name="connsiteX37" fmla="*/ 28146 w 50268"/>
                <a:gd name="connsiteY37" fmla="*/ 76749 h 93988"/>
                <a:gd name="connsiteX38" fmla="*/ 37148 w 50268"/>
                <a:gd name="connsiteY38" fmla="*/ 72034 h 93988"/>
                <a:gd name="connsiteX39" fmla="*/ 40719 w 50268"/>
                <a:gd name="connsiteY39" fmla="*/ 62009 h 93988"/>
                <a:gd name="connsiteX40" fmla="*/ 38195 w 50268"/>
                <a:gd name="connsiteY40" fmla="*/ 53841 h 93988"/>
                <a:gd name="connsiteX41" fmla="*/ 28146 w 50268"/>
                <a:gd name="connsiteY41" fmla="*/ 48317 h 93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268" h="93988">
                  <a:moveTo>
                    <a:pt x="22646" y="93965"/>
                  </a:moveTo>
                  <a:lnTo>
                    <a:pt x="22646" y="84630"/>
                  </a:lnTo>
                  <a:cubicBezTo>
                    <a:pt x="17979" y="84035"/>
                    <a:pt x="14168" y="83011"/>
                    <a:pt x="11263" y="81487"/>
                  </a:cubicBezTo>
                  <a:cubicBezTo>
                    <a:pt x="8334" y="79987"/>
                    <a:pt x="5810" y="77534"/>
                    <a:pt x="3691" y="74200"/>
                  </a:cubicBezTo>
                  <a:cubicBezTo>
                    <a:pt x="1572" y="70843"/>
                    <a:pt x="334" y="66747"/>
                    <a:pt x="0" y="61913"/>
                  </a:cubicBezTo>
                  <a:lnTo>
                    <a:pt x="9382" y="60151"/>
                  </a:lnTo>
                  <a:cubicBezTo>
                    <a:pt x="10120" y="65175"/>
                    <a:pt x="11383" y="68842"/>
                    <a:pt x="13216" y="71200"/>
                  </a:cubicBezTo>
                  <a:cubicBezTo>
                    <a:pt x="15835" y="74533"/>
                    <a:pt x="18979" y="76367"/>
                    <a:pt x="22646" y="76748"/>
                  </a:cubicBezTo>
                  <a:lnTo>
                    <a:pt x="22646" y="47030"/>
                  </a:lnTo>
                  <a:cubicBezTo>
                    <a:pt x="18812" y="46292"/>
                    <a:pt x="14883" y="44815"/>
                    <a:pt x="10859" y="42577"/>
                  </a:cubicBezTo>
                  <a:cubicBezTo>
                    <a:pt x="7882" y="40910"/>
                    <a:pt x="5596" y="38600"/>
                    <a:pt x="3977" y="35671"/>
                  </a:cubicBezTo>
                  <a:cubicBezTo>
                    <a:pt x="2357" y="32742"/>
                    <a:pt x="1572" y="29409"/>
                    <a:pt x="1572" y="25670"/>
                  </a:cubicBezTo>
                  <a:cubicBezTo>
                    <a:pt x="1572" y="19026"/>
                    <a:pt x="3929" y="13644"/>
                    <a:pt x="8620" y="9525"/>
                  </a:cubicBezTo>
                  <a:cubicBezTo>
                    <a:pt x="11763" y="6739"/>
                    <a:pt x="16455" y="5072"/>
                    <a:pt x="22622" y="4453"/>
                  </a:cubicBezTo>
                  <a:lnTo>
                    <a:pt x="22622" y="0"/>
                  </a:lnTo>
                  <a:lnTo>
                    <a:pt x="28122" y="0"/>
                  </a:lnTo>
                  <a:lnTo>
                    <a:pt x="28122" y="4453"/>
                  </a:lnTo>
                  <a:cubicBezTo>
                    <a:pt x="33552" y="4977"/>
                    <a:pt x="37862" y="6572"/>
                    <a:pt x="41029" y="9216"/>
                  </a:cubicBezTo>
                  <a:cubicBezTo>
                    <a:pt x="45124" y="12597"/>
                    <a:pt x="47553" y="17264"/>
                    <a:pt x="48386" y="23170"/>
                  </a:cubicBezTo>
                  <a:lnTo>
                    <a:pt x="38743" y="24622"/>
                  </a:lnTo>
                  <a:cubicBezTo>
                    <a:pt x="38195" y="20955"/>
                    <a:pt x="37052" y="18145"/>
                    <a:pt x="35290" y="16193"/>
                  </a:cubicBezTo>
                  <a:cubicBezTo>
                    <a:pt x="33551" y="14240"/>
                    <a:pt x="31170" y="12954"/>
                    <a:pt x="28122" y="12335"/>
                  </a:cubicBezTo>
                  <a:lnTo>
                    <a:pt x="28122" y="39267"/>
                  </a:lnTo>
                  <a:cubicBezTo>
                    <a:pt x="32813" y="40458"/>
                    <a:pt x="35933" y="41386"/>
                    <a:pt x="37457" y="42029"/>
                  </a:cubicBezTo>
                  <a:cubicBezTo>
                    <a:pt x="40362" y="43315"/>
                    <a:pt x="42743" y="44863"/>
                    <a:pt x="44553" y="46696"/>
                  </a:cubicBezTo>
                  <a:cubicBezTo>
                    <a:pt x="46387" y="48530"/>
                    <a:pt x="47816" y="50721"/>
                    <a:pt x="48792" y="53221"/>
                  </a:cubicBezTo>
                  <a:cubicBezTo>
                    <a:pt x="49792" y="55745"/>
                    <a:pt x="50268" y="58484"/>
                    <a:pt x="50268" y="61413"/>
                  </a:cubicBezTo>
                  <a:cubicBezTo>
                    <a:pt x="50268" y="67890"/>
                    <a:pt x="48197" y="73271"/>
                    <a:pt x="44077" y="77605"/>
                  </a:cubicBezTo>
                  <a:cubicBezTo>
                    <a:pt x="39957" y="81939"/>
                    <a:pt x="34647" y="84249"/>
                    <a:pt x="28099" y="84559"/>
                  </a:cubicBezTo>
                  <a:lnTo>
                    <a:pt x="28099" y="93988"/>
                  </a:lnTo>
                  <a:lnTo>
                    <a:pt x="22598" y="93988"/>
                  </a:lnTo>
                  <a:close/>
                  <a:moveTo>
                    <a:pt x="22646" y="12192"/>
                  </a:moveTo>
                  <a:cubicBezTo>
                    <a:pt x="19026" y="12740"/>
                    <a:pt x="16145" y="14192"/>
                    <a:pt x="14049" y="16550"/>
                  </a:cubicBezTo>
                  <a:cubicBezTo>
                    <a:pt x="11954" y="18907"/>
                    <a:pt x="10906" y="21693"/>
                    <a:pt x="10906" y="24908"/>
                  </a:cubicBezTo>
                  <a:cubicBezTo>
                    <a:pt x="10906" y="28075"/>
                    <a:pt x="11787" y="30742"/>
                    <a:pt x="13573" y="32885"/>
                  </a:cubicBezTo>
                  <a:cubicBezTo>
                    <a:pt x="15359" y="35028"/>
                    <a:pt x="18383" y="36743"/>
                    <a:pt x="22621" y="38028"/>
                  </a:cubicBezTo>
                  <a:lnTo>
                    <a:pt x="22621" y="12192"/>
                  </a:lnTo>
                  <a:close/>
                  <a:moveTo>
                    <a:pt x="28146" y="76749"/>
                  </a:moveTo>
                  <a:cubicBezTo>
                    <a:pt x="31766" y="76296"/>
                    <a:pt x="34766" y="74725"/>
                    <a:pt x="37148" y="72034"/>
                  </a:cubicBezTo>
                  <a:cubicBezTo>
                    <a:pt x="39529" y="69343"/>
                    <a:pt x="40719" y="65986"/>
                    <a:pt x="40719" y="62009"/>
                  </a:cubicBezTo>
                  <a:cubicBezTo>
                    <a:pt x="40719" y="58628"/>
                    <a:pt x="39862" y="55889"/>
                    <a:pt x="38195" y="53841"/>
                  </a:cubicBezTo>
                  <a:cubicBezTo>
                    <a:pt x="36504" y="51794"/>
                    <a:pt x="33171" y="49936"/>
                    <a:pt x="28146" y="48317"/>
                  </a:cubicBezTo>
                  <a:close/>
                </a:path>
              </a:pathLst>
            </a:custGeom>
            <a:solidFill>
              <a:srgbClr val="19BB7C"/>
            </a:solidFill>
            <a:ln w="6350" cap="flat">
              <a:solidFill>
                <a:srgbClr val="F37F63"/>
              </a:solid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0393433C-675F-8C4A-670E-CAF33CF568E5}"/>
                </a:ext>
              </a:extLst>
            </p:cNvPr>
            <p:cNvSpPr/>
            <p:nvPr/>
          </p:nvSpPr>
          <p:spPr>
            <a:xfrm>
              <a:off x="2192486" y="7138750"/>
              <a:ext cx="59989" cy="75281"/>
            </a:xfrm>
            <a:custGeom>
              <a:avLst/>
              <a:gdLst>
                <a:gd name="connsiteX0" fmla="*/ 55007 w 59989"/>
                <a:gd name="connsiteY0" fmla="*/ 75277 h 75281"/>
                <a:gd name="connsiteX1" fmla="*/ 59985 w 59989"/>
                <a:gd name="connsiteY1" fmla="*/ 70752 h 75281"/>
                <a:gd name="connsiteX2" fmla="*/ 55459 w 59989"/>
                <a:gd name="connsiteY2" fmla="*/ 65776 h 75281"/>
                <a:gd name="connsiteX3" fmla="*/ 23360 w 59989"/>
                <a:gd name="connsiteY3" fmla="*/ 50393 h 75281"/>
                <a:gd name="connsiteX4" fmla="*/ 9525 w 59989"/>
                <a:gd name="connsiteY4" fmla="*/ 15793 h 75281"/>
                <a:gd name="connsiteX5" fmla="*/ 10501 w 59989"/>
                <a:gd name="connsiteY5" fmla="*/ 5840 h 75281"/>
                <a:gd name="connsiteX6" fmla="*/ 6953 w 59989"/>
                <a:gd name="connsiteY6" fmla="*/ 125 h 75281"/>
                <a:gd name="connsiteX7" fmla="*/ 1238 w 59989"/>
                <a:gd name="connsiteY7" fmla="*/ 3673 h 75281"/>
                <a:gd name="connsiteX8" fmla="*/ 0 w 59989"/>
                <a:gd name="connsiteY8" fmla="*/ 15769 h 75281"/>
                <a:gd name="connsiteX9" fmla="*/ 16478 w 59989"/>
                <a:gd name="connsiteY9" fmla="*/ 56917 h 75281"/>
                <a:gd name="connsiteX10" fmla="*/ 55007 w 59989"/>
                <a:gd name="connsiteY10" fmla="*/ 75253 h 75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989" h="75281">
                  <a:moveTo>
                    <a:pt x="55007" y="75277"/>
                  </a:moveTo>
                  <a:cubicBezTo>
                    <a:pt x="57628" y="75395"/>
                    <a:pt x="59843" y="73372"/>
                    <a:pt x="59985" y="70752"/>
                  </a:cubicBezTo>
                  <a:cubicBezTo>
                    <a:pt x="60102" y="68133"/>
                    <a:pt x="58080" y="65918"/>
                    <a:pt x="55459" y="65776"/>
                  </a:cubicBezTo>
                  <a:cubicBezTo>
                    <a:pt x="42149" y="65132"/>
                    <a:pt x="31980" y="59417"/>
                    <a:pt x="23360" y="50393"/>
                  </a:cubicBezTo>
                  <a:cubicBezTo>
                    <a:pt x="14787" y="41392"/>
                    <a:pt x="9525" y="29223"/>
                    <a:pt x="9525" y="15793"/>
                  </a:cubicBezTo>
                  <a:cubicBezTo>
                    <a:pt x="9525" y="11865"/>
                    <a:pt x="9596" y="9650"/>
                    <a:pt x="10501" y="5840"/>
                  </a:cubicBezTo>
                  <a:cubicBezTo>
                    <a:pt x="11097" y="3292"/>
                    <a:pt x="9501" y="720"/>
                    <a:pt x="6953" y="125"/>
                  </a:cubicBezTo>
                  <a:cubicBezTo>
                    <a:pt x="4405" y="-471"/>
                    <a:pt x="1833" y="1125"/>
                    <a:pt x="1238" y="3673"/>
                  </a:cubicBezTo>
                  <a:cubicBezTo>
                    <a:pt x="167" y="8150"/>
                    <a:pt x="0" y="11174"/>
                    <a:pt x="0" y="15769"/>
                  </a:cubicBezTo>
                  <a:cubicBezTo>
                    <a:pt x="0" y="31699"/>
                    <a:pt x="6263" y="46201"/>
                    <a:pt x="16478" y="56917"/>
                  </a:cubicBezTo>
                  <a:cubicBezTo>
                    <a:pt x="26718" y="67681"/>
                    <a:pt x="39172" y="74491"/>
                    <a:pt x="55007" y="75253"/>
                  </a:cubicBezTo>
                  <a:close/>
                </a:path>
              </a:pathLst>
            </a:custGeom>
            <a:solidFill>
              <a:srgbClr val="19BB7C"/>
            </a:solidFill>
            <a:ln w="6350" cap="flat">
              <a:solidFill>
                <a:srgbClr val="F37F63"/>
              </a:solid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45DDF5A8-EC0C-5A43-8419-FB5BE53518FC}"/>
                </a:ext>
              </a:extLst>
            </p:cNvPr>
            <p:cNvSpPr/>
            <p:nvPr/>
          </p:nvSpPr>
          <p:spPr>
            <a:xfrm>
              <a:off x="1798403" y="7138278"/>
              <a:ext cx="60441" cy="75805"/>
            </a:xfrm>
            <a:custGeom>
              <a:avLst/>
              <a:gdLst>
                <a:gd name="connsiteX0" fmla="*/ 4529 w 60441"/>
                <a:gd name="connsiteY0" fmla="*/ 66300 h 75805"/>
                <a:gd name="connsiteX1" fmla="*/ 5 w 60441"/>
                <a:gd name="connsiteY1" fmla="*/ 71277 h 75805"/>
                <a:gd name="connsiteX2" fmla="*/ 4982 w 60441"/>
                <a:gd name="connsiteY2" fmla="*/ 75801 h 75805"/>
                <a:gd name="connsiteX3" fmla="*/ 43963 w 60441"/>
                <a:gd name="connsiteY3" fmla="*/ 57441 h 75805"/>
                <a:gd name="connsiteX4" fmla="*/ 60441 w 60441"/>
                <a:gd name="connsiteY4" fmla="*/ 16293 h 75805"/>
                <a:gd name="connsiteX5" fmla="*/ 60036 w 60441"/>
                <a:gd name="connsiteY5" fmla="*/ 9364 h 75805"/>
                <a:gd name="connsiteX6" fmla="*/ 59084 w 60441"/>
                <a:gd name="connsiteY6" fmla="*/ 3673 h 75805"/>
                <a:gd name="connsiteX7" fmla="*/ 53369 w 60441"/>
                <a:gd name="connsiteY7" fmla="*/ 125 h 75805"/>
                <a:gd name="connsiteX8" fmla="*/ 49821 w 60441"/>
                <a:gd name="connsiteY8" fmla="*/ 5840 h 75805"/>
                <a:gd name="connsiteX9" fmla="*/ 50583 w 60441"/>
                <a:gd name="connsiteY9" fmla="*/ 10459 h 75805"/>
                <a:gd name="connsiteX10" fmla="*/ 50916 w 60441"/>
                <a:gd name="connsiteY10" fmla="*/ 16317 h 75805"/>
                <a:gd name="connsiteX11" fmla="*/ 37081 w 60441"/>
                <a:gd name="connsiteY11" fmla="*/ 50916 h 75805"/>
                <a:gd name="connsiteX12" fmla="*/ 4554 w 60441"/>
                <a:gd name="connsiteY12" fmla="*/ 66347 h 7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0441" h="75805">
                  <a:moveTo>
                    <a:pt x="4529" y="66300"/>
                  </a:moveTo>
                  <a:cubicBezTo>
                    <a:pt x="1910" y="66419"/>
                    <a:pt x="-114" y="68657"/>
                    <a:pt x="5" y="71277"/>
                  </a:cubicBezTo>
                  <a:cubicBezTo>
                    <a:pt x="124" y="73896"/>
                    <a:pt x="2362" y="75920"/>
                    <a:pt x="4982" y="75801"/>
                  </a:cubicBezTo>
                  <a:cubicBezTo>
                    <a:pt x="20817" y="75039"/>
                    <a:pt x="33700" y="68181"/>
                    <a:pt x="43963" y="57441"/>
                  </a:cubicBezTo>
                  <a:cubicBezTo>
                    <a:pt x="54154" y="46726"/>
                    <a:pt x="60441" y="32248"/>
                    <a:pt x="60441" y="16293"/>
                  </a:cubicBezTo>
                  <a:cubicBezTo>
                    <a:pt x="60441" y="13983"/>
                    <a:pt x="60298" y="11674"/>
                    <a:pt x="60036" y="9364"/>
                  </a:cubicBezTo>
                  <a:cubicBezTo>
                    <a:pt x="59774" y="7030"/>
                    <a:pt x="59608" y="5887"/>
                    <a:pt x="59084" y="3673"/>
                  </a:cubicBezTo>
                  <a:cubicBezTo>
                    <a:pt x="58489" y="1125"/>
                    <a:pt x="55940" y="-471"/>
                    <a:pt x="53369" y="125"/>
                  </a:cubicBezTo>
                  <a:cubicBezTo>
                    <a:pt x="50821" y="720"/>
                    <a:pt x="49226" y="3268"/>
                    <a:pt x="49821" y="5840"/>
                  </a:cubicBezTo>
                  <a:cubicBezTo>
                    <a:pt x="50273" y="7721"/>
                    <a:pt x="50345" y="8531"/>
                    <a:pt x="50583" y="10459"/>
                  </a:cubicBezTo>
                  <a:cubicBezTo>
                    <a:pt x="50797" y="12341"/>
                    <a:pt x="50916" y="14293"/>
                    <a:pt x="50916" y="16317"/>
                  </a:cubicBezTo>
                  <a:cubicBezTo>
                    <a:pt x="50916" y="29724"/>
                    <a:pt x="45654" y="41916"/>
                    <a:pt x="37081" y="50916"/>
                  </a:cubicBezTo>
                  <a:cubicBezTo>
                    <a:pt x="28461" y="59965"/>
                    <a:pt x="17865" y="65703"/>
                    <a:pt x="4554" y="66347"/>
                  </a:cubicBezTo>
                  <a:close/>
                </a:path>
              </a:pathLst>
            </a:custGeom>
            <a:solidFill>
              <a:srgbClr val="19BB7C"/>
            </a:solidFill>
            <a:ln w="6350" cap="flat">
              <a:solidFill>
                <a:srgbClr val="F37F63"/>
              </a:solid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64B71F44-8C8F-244E-71AE-8C870424E3BF}"/>
                </a:ext>
              </a:extLst>
            </p:cNvPr>
            <p:cNvSpPr/>
            <p:nvPr/>
          </p:nvSpPr>
          <p:spPr>
            <a:xfrm>
              <a:off x="2192596" y="7289341"/>
              <a:ext cx="60038" cy="75020"/>
            </a:xfrm>
            <a:custGeom>
              <a:avLst/>
              <a:gdLst>
                <a:gd name="connsiteX0" fmla="*/ 55507 w 60038"/>
                <a:gd name="connsiteY0" fmla="*/ 9506 h 75020"/>
                <a:gd name="connsiteX1" fmla="*/ 60033 w 60038"/>
                <a:gd name="connsiteY1" fmla="*/ 4529 h 75020"/>
                <a:gd name="connsiteX2" fmla="*/ 55055 w 60038"/>
                <a:gd name="connsiteY2" fmla="*/ 5 h 75020"/>
                <a:gd name="connsiteX3" fmla="*/ 16431 w 60038"/>
                <a:gd name="connsiteY3" fmla="*/ 18389 h 75020"/>
                <a:gd name="connsiteX4" fmla="*/ 0 w 60038"/>
                <a:gd name="connsiteY4" fmla="*/ 59489 h 75020"/>
                <a:gd name="connsiteX5" fmla="*/ 1191 w 60038"/>
                <a:gd name="connsiteY5" fmla="*/ 71348 h 75020"/>
                <a:gd name="connsiteX6" fmla="*/ 6906 w 60038"/>
                <a:gd name="connsiteY6" fmla="*/ 74895 h 75020"/>
                <a:gd name="connsiteX7" fmla="*/ 10454 w 60038"/>
                <a:gd name="connsiteY7" fmla="*/ 69180 h 75020"/>
                <a:gd name="connsiteX8" fmla="*/ 9525 w 60038"/>
                <a:gd name="connsiteY8" fmla="*/ 59489 h 75020"/>
                <a:gd name="connsiteX9" fmla="*/ 23313 w 60038"/>
                <a:gd name="connsiteY9" fmla="*/ 24937 h 75020"/>
                <a:gd name="connsiteX10" fmla="*/ 55482 w 60038"/>
                <a:gd name="connsiteY10" fmla="*/ 9506 h 75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038" h="75020">
                  <a:moveTo>
                    <a:pt x="55507" y="9506"/>
                  </a:moveTo>
                  <a:cubicBezTo>
                    <a:pt x="58128" y="9387"/>
                    <a:pt x="60150" y="7149"/>
                    <a:pt x="60033" y="4529"/>
                  </a:cubicBezTo>
                  <a:cubicBezTo>
                    <a:pt x="59911" y="1910"/>
                    <a:pt x="57676" y="-114"/>
                    <a:pt x="55055" y="5"/>
                  </a:cubicBezTo>
                  <a:cubicBezTo>
                    <a:pt x="39241" y="791"/>
                    <a:pt x="26646" y="7625"/>
                    <a:pt x="16431" y="18389"/>
                  </a:cubicBezTo>
                  <a:cubicBezTo>
                    <a:pt x="6263" y="29104"/>
                    <a:pt x="0" y="43558"/>
                    <a:pt x="0" y="59489"/>
                  </a:cubicBezTo>
                  <a:cubicBezTo>
                    <a:pt x="0" y="64109"/>
                    <a:pt x="119" y="66847"/>
                    <a:pt x="1191" y="71348"/>
                  </a:cubicBezTo>
                  <a:cubicBezTo>
                    <a:pt x="1786" y="73895"/>
                    <a:pt x="4334" y="75491"/>
                    <a:pt x="6906" y="74895"/>
                  </a:cubicBezTo>
                  <a:cubicBezTo>
                    <a:pt x="9454" y="74300"/>
                    <a:pt x="11049" y="71752"/>
                    <a:pt x="10454" y="69180"/>
                  </a:cubicBezTo>
                  <a:cubicBezTo>
                    <a:pt x="9549" y="65370"/>
                    <a:pt x="9525" y="63418"/>
                    <a:pt x="9525" y="59489"/>
                  </a:cubicBezTo>
                  <a:cubicBezTo>
                    <a:pt x="9525" y="46082"/>
                    <a:pt x="14764" y="33938"/>
                    <a:pt x="23313" y="24937"/>
                  </a:cubicBezTo>
                  <a:cubicBezTo>
                    <a:pt x="31909" y="15888"/>
                    <a:pt x="42218" y="10149"/>
                    <a:pt x="55482" y="9506"/>
                  </a:cubicBezTo>
                  <a:close/>
                </a:path>
              </a:pathLst>
            </a:custGeom>
            <a:solidFill>
              <a:srgbClr val="19BB7C"/>
            </a:solidFill>
            <a:ln w="6350" cap="flat">
              <a:solidFill>
                <a:srgbClr val="F37F63"/>
              </a:solid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7A734241-F9F5-60D1-A8D6-3B13CA32F7DF}"/>
                </a:ext>
              </a:extLst>
            </p:cNvPr>
            <p:cNvSpPr/>
            <p:nvPr/>
          </p:nvSpPr>
          <p:spPr>
            <a:xfrm>
              <a:off x="1798738" y="7289459"/>
              <a:ext cx="58590" cy="75543"/>
            </a:xfrm>
            <a:custGeom>
              <a:avLst/>
              <a:gdLst>
                <a:gd name="connsiteX0" fmla="*/ 4982 w 58590"/>
                <a:gd name="connsiteY0" fmla="*/ 5 h 75543"/>
                <a:gd name="connsiteX1" fmla="*/ 5 w 58590"/>
                <a:gd name="connsiteY1" fmla="*/ 4529 h 75543"/>
                <a:gd name="connsiteX2" fmla="*/ 4529 w 58590"/>
                <a:gd name="connsiteY2" fmla="*/ 9506 h 75543"/>
                <a:gd name="connsiteX3" fmla="*/ 11864 w 58590"/>
                <a:gd name="connsiteY3" fmla="*/ 10673 h 75543"/>
                <a:gd name="connsiteX4" fmla="*/ 39510 w 58590"/>
                <a:gd name="connsiteY4" fmla="*/ 29128 h 75543"/>
                <a:gd name="connsiteX5" fmla="*/ 49011 w 58590"/>
                <a:gd name="connsiteY5" fmla="*/ 61441 h 75543"/>
                <a:gd name="connsiteX6" fmla="*/ 47940 w 58590"/>
                <a:gd name="connsiteY6" fmla="*/ 69704 h 75543"/>
                <a:gd name="connsiteX7" fmla="*/ 51488 w 58590"/>
                <a:gd name="connsiteY7" fmla="*/ 75419 h 75543"/>
                <a:gd name="connsiteX8" fmla="*/ 57203 w 58590"/>
                <a:gd name="connsiteY8" fmla="*/ 71871 h 75543"/>
                <a:gd name="connsiteX9" fmla="*/ 58512 w 58590"/>
                <a:gd name="connsiteY9" fmla="*/ 61894 h 75543"/>
                <a:gd name="connsiteX10" fmla="*/ 47225 w 58590"/>
                <a:gd name="connsiteY10" fmla="*/ 23555 h 75543"/>
                <a:gd name="connsiteX11" fmla="*/ 14030 w 58590"/>
                <a:gd name="connsiteY11" fmla="*/ 1410 h 75543"/>
                <a:gd name="connsiteX12" fmla="*/ 4982 w 58590"/>
                <a:gd name="connsiteY12" fmla="*/ 28 h 75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590" h="75543">
                  <a:moveTo>
                    <a:pt x="4982" y="5"/>
                  </a:moveTo>
                  <a:cubicBezTo>
                    <a:pt x="2363" y="-114"/>
                    <a:pt x="148" y="1910"/>
                    <a:pt x="5" y="4529"/>
                  </a:cubicBezTo>
                  <a:cubicBezTo>
                    <a:pt x="-114" y="7148"/>
                    <a:pt x="1910" y="9363"/>
                    <a:pt x="4529" y="9506"/>
                  </a:cubicBezTo>
                  <a:cubicBezTo>
                    <a:pt x="7625" y="9649"/>
                    <a:pt x="8935" y="9983"/>
                    <a:pt x="11864" y="10673"/>
                  </a:cubicBezTo>
                  <a:cubicBezTo>
                    <a:pt x="23389" y="13388"/>
                    <a:pt x="32961" y="20126"/>
                    <a:pt x="39510" y="29128"/>
                  </a:cubicBezTo>
                  <a:cubicBezTo>
                    <a:pt x="46083" y="38176"/>
                    <a:pt x="49607" y="49535"/>
                    <a:pt x="49011" y="61441"/>
                  </a:cubicBezTo>
                  <a:cubicBezTo>
                    <a:pt x="48845" y="64561"/>
                    <a:pt x="48702" y="66466"/>
                    <a:pt x="47940" y="69704"/>
                  </a:cubicBezTo>
                  <a:cubicBezTo>
                    <a:pt x="47344" y="72252"/>
                    <a:pt x="48940" y="74824"/>
                    <a:pt x="51488" y="75419"/>
                  </a:cubicBezTo>
                  <a:cubicBezTo>
                    <a:pt x="54036" y="76014"/>
                    <a:pt x="56607" y="74419"/>
                    <a:pt x="57203" y="71871"/>
                  </a:cubicBezTo>
                  <a:cubicBezTo>
                    <a:pt x="58084" y="68132"/>
                    <a:pt x="58322" y="65656"/>
                    <a:pt x="58512" y="61894"/>
                  </a:cubicBezTo>
                  <a:cubicBezTo>
                    <a:pt x="59227" y="47773"/>
                    <a:pt x="55036" y="34319"/>
                    <a:pt x="47225" y="23555"/>
                  </a:cubicBezTo>
                  <a:cubicBezTo>
                    <a:pt x="39391" y="12745"/>
                    <a:pt x="27890" y="4672"/>
                    <a:pt x="14030" y="1410"/>
                  </a:cubicBezTo>
                  <a:cubicBezTo>
                    <a:pt x="10625" y="600"/>
                    <a:pt x="8720" y="195"/>
                    <a:pt x="4982" y="28"/>
                  </a:cubicBezTo>
                  <a:close/>
                </a:path>
              </a:pathLst>
            </a:custGeom>
            <a:solidFill>
              <a:srgbClr val="19BB7C"/>
            </a:solidFill>
            <a:ln w="6350" cap="flat">
              <a:solidFill>
                <a:srgbClr val="F37F63"/>
              </a:solidFill>
              <a:prstDash val="solid"/>
              <a:miter/>
            </a:ln>
          </p:spPr>
          <p:txBody>
            <a:bodyPr rtlCol="0" anchor="ctr"/>
            <a:lstStyle/>
            <a:p>
              <a:endParaRPr lang="en-US"/>
            </a:p>
          </p:txBody>
        </p:sp>
      </p:grpSp>
      <p:pic>
        <p:nvPicPr>
          <p:cNvPr id="62" name="Graphic 61">
            <a:extLst>
              <a:ext uri="{FF2B5EF4-FFF2-40B4-BE49-F238E27FC236}">
                <a16:creationId xmlns:a16="http://schemas.microsoft.com/office/drawing/2014/main" id="{2F92EA04-E450-CBBE-9113-89DBBE5463B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82850" y="4763212"/>
            <a:ext cx="394150" cy="355842"/>
          </a:xfrm>
          <a:prstGeom prst="rect">
            <a:avLst/>
          </a:prstGeom>
        </p:spPr>
      </p:pic>
      <p:grpSp>
        <p:nvGrpSpPr>
          <p:cNvPr id="67" name="object 25">
            <a:extLst>
              <a:ext uri="{FF2B5EF4-FFF2-40B4-BE49-F238E27FC236}">
                <a16:creationId xmlns:a16="http://schemas.microsoft.com/office/drawing/2014/main" id="{B3554445-5D9B-4DF1-2F7C-09FD5FFE0FBC}"/>
              </a:ext>
            </a:extLst>
          </p:cNvPr>
          <p:cNvGrpSpPr/>
          <p:nvPr/>
        </p:nvGrpSpPr>
        <p:grpSpPr>
          <a:xfrm>
            <a:off x="3244850" y="8928100"/>
            <a:ext cx="725935" cy="247650"/>
            <a:chOff x="2084386" y="8869608"/>
            <a:chExt cx="612140" cy="247650"/>
          </a:xfrm>
        </p:grpSpPr>
        <p:sp>
          <p:nvSpPr>
            <p:cNvPr id="68" name="object 26">
              <a:extLst>
                <a:ext uri="{FF2B5EF4-FFF2-40B4-BE49-F238E27FC236}">
                  <a16:creationId xmlns:a16="http://schemas.microsoft.com/office/drawing/2014/main" id="{3FF7DCC1-15BC-16D1-BBCC-4629A9A356C6}"/>
                </a:ext>
              </a:extLst>
            </p:cNvPr>
            <p:cNvSpPr/>
            <p:nvPr/>
          </p:nvSpPr>
          <p:spPr>
            <a:xfrm>
              <a:off x="2084386" y="8890680"/>
              <a:ext cx="597535" cy="226695"/>
            </a:xfrm>
            <a:custGeom>
              <a:avLst/>
              <a:gdLst/>
              <a:ahLst/>
              <a:cxnLst/>
              <a:rect l="l" t="t" r="r" b="b"/>
              <a:pathLst>
                <a:path w="597535" h="226695">
                  <a:moveTo>
                    <a:pt x="297211" y="0"/>
                  </a:moveTo>
                  <a:lnTo>
                    <a:pt x="255139" y="1715"/>
                  </a:lnTo>
                  <a:lnTo>
                    <a:pt x="215118" y="8596"/>
                  </a:lnTo>
                  <a:lnTo>
                    <a:pt x="177177" y="20651"/>
                  </a:lnTo>
                  <a:lnTo>
                    <a:pt x="118136" y="52792"/>
                  </a:lnTo>
                  <a:lnTo>
                    <a:pt x="72947" y="92605"/>
                  </a:lnTo>
                  <a:lnTo>
                    <a:pt x="40152" y="134294"/>
                  </a:lnTo>
                  <a:lnTo>
                    <a:pt x="18293" y="172061"/>
                  </a:lnTo>
                  <a:lnTo>
                    <a:pt x="1549" y="212637"/>
                  </a:lnTo>
                  <a:lnTo>
                    <a:pt x="0" y="217844"/>
                  </a:lnTo>
                  <a:lnTo>
                    <a:pt x="2946" y="223343"/>
                  </a:lnTo>
                  <a:lnTo>
                    <a:pt x="13411" y="226455"/>
                  </a:lnTo>
                  <a:lnTo>
                    <a:pt x="18897" y="223483"/>
                  </a:lnTo>
                  <a:lnTo>
                    <a:pt x="20459" y="218263"/>
                  </a:lnTo>
                  <a:lnTo>
                    <a:pt x="25788" y="203824"/>
                  </a:lnTo>
                  <a:lnTo>
                    <a:pt x="42731" y="168705"/>
                  </a:lnTo>
                  <a:lnTo>
                    <a:pt x="73431" y="122871"/>
                  </a:lnTo>
                  <a:lnTo>
                    <a:pt x="120034" y="76286"/>
                  </a:lnTo>
                  <a:lnTo>
                    <a:pt x="184683" y="38914"/>
                  </a:lnTo>
                  <a:lnTo>
                    <a:pt x="225288" y="26505"/>
                  </a:lnTo>
                  <a:lnTo>
                    <a:pt x="268533" y="20374"/>
                  </a:lnTo>
                  <a:lnTo>
                    <a:pt x="314374" y="20512"/>
                  </a:lnTo>
                  <a:lnTo>
                    <a:pt x="362767" y="26911"/>
                  </a:lnTo>
                  <a:lnTo>
                    <a:pt x="413669" y="39562"/>
                  </a:lnTo>
                  <a:lnTo>
                    <a:pt x="467038" y="58457"/>
                  </a:lnTo>
                  <a:lnTo>
                    <a:pt x="522829" y="83589"/>
                  </a:lnTo>
                  <a:lnTo>
                    <a:pt x="580999" y="114949"/>
                  </a:lnTo>
                  <a:lnTo>
                    <a:pt x="585711" y="117692"/>
                  </a:lnTo>
                  <a:lnTo>
                    <a:pt x="591743" y="116092"/>
                  </a:lnTo>
                  <a:lnTo>
                    <a:pt x="597166" y="106757"/>
                  </a:lnTo>
                  <a:lnTo>
                    <a:pt x="595680" y="100864"/>
                  </a:lnTo>
                  <a:lnTo>
                    <a:pt x="591184" y="98058"/>
                  </a:lnTo>
                  <a:lnTo>
                    <a:pt x="537202" y="68719"/>
                  </a:lnTo>
                  <a:lnTo>
                    <a:pt x="485358" y="44689"/>
                  </a:lnTo>
                  <a:lnTo>
                    <a:pt x="435405" y="25796"/>
                  </a:lnTo>
                  <a:lnTo>
                    <a:pt x="387375" y="12046"/>
                  </a:lnTo>
                  <a:lnTo>
                    <a:pt x="341300" y="3445"/>
                  </a:lnTo>
                  <a:lnTo>
                    <a:pt x="297211" y="0"/>
                  </a:lnTo>
                  <a:close/>
                </a:path>
              </a:pathLst>
            </a:custGeom>
            <a:solidFill>
              <a:srgbClr val="000000"/>
            </a:solidFill>
          </p:spPr>
          <p:txBody>
            <a:bodyPr wrap="square" lIns="0" tIns="0" rIns="0" bIns="0" rtlCol="0"/>
            <a:lstStyle/>
            <a:p>
              <a:endParaRPr/>
            </a:p>
          </p:txBody>
        </p:sp>
        <p:pic>
          <p:nvPicPr>
            <p:cNvPr id="69" name="object 27">
              <a:extLst>
                <a:ext uri="{FF2B5EF4-FFF2-40B4-BE49-F238E27FC236}">
                  <a16:creationId xmlns:a16="http://schemas.microsoft.com/office/drawing/2014/main" id="{2A2451C2-09CE-872E-4F4C-2F8EF72F1594}"/>
                </a:ext>
              </a:extLst>
            </p:cNvPr>
            <p:cNvPicPr/>
            <p:nvPr/>
          </p:nvPicPr>
          <p:blipFill>
            <a:blip r:embed="rId7" cstate="print"/>
            <a:stretch>
              <a:fillRect/>
            </a:stretch>
          </p:blipFill>
          <p:spPr>
            <a:xfrm>
              <a:off x="2547031" y="8869608"/>
              <a:ext cx="148920" cy="187172"/>
            </a:xfrm>
            <a:prstGeom prst="rect">
              <a:avLst/>
            </a:prstGeom>
          </p:spPr>
        </p:pic>
      </p:grpSp>
      <p:sp>
        <p:nvSpPr>
          <p:cNvPr id="5" name="TextBox 4">
            <a:extLst>
              <a:ext uri="{FF2B5EF4-FFF2-40B4-BE49-F238E27FC236}">
                <a16:creationId xmlns:a16="http://schemas.microsoft.com/office/drawing/2014/main" id="{9182B393-4303-953B-9881-30EFD80322AE}"/>
              </a:ext>
            </a:extLst>
          </p:cNvPr>
          <p:cNvSpPr txBox="1"/>
          <p:nvPr/>
        </p:nvSpPr>
        <p:spPr>
          <a:xfrm>
            <a:off x="2249321" y="7290482"/>
            <a:ext cx="2465754" cy="769441"/>
          </a:xfrm>
          <a:prstGeom prst="rect">
            <a:avLst/>
          </a:prstGeom>
          <a:noFill/>
        </p:spPr>
        <p:txBody>
          <a:bodyPr wrap="square">
            <a:spAutoFit/>
          </a:bodyPr>
          <a:lstStyle/>
          <a:p>
            <a:r>
              <a:rPr lang="en-US" sz="1100" spc="-10" dirty="0">
                <a:solidFill>
                  <a:schemeClr val="tx1"/>
                </a:solidFill>
                <a:latin typeface="Source Sans Pro"/>
              </a:rPr>
              <a:t>This far exceeds statewide private sector wage averages and helps drive middle-class stability and upward mobility for workers and their families. </a:t>
            </a:r>
          </a:p>
        </p:txBody>
      </p:sp>
      <p:sp>
        <p:nvSpPr>
          <p:cNvPr id="6" name="object 24">
            <a:extLst>
              <a:ext uri="{FF2B5EF4-FFF2-40B4-BE49-F238E27FC236}">
                <a16:creationId xmlns:a16="http://schemas.microsoft.com/office/drawing/2014/main" id="{2A5DC419-A357-8D04-21EC-794FCD944B1A}"/>
              </a:ext>
            </a:extLst>
          </p:cNvPr>
          <p:cNvSpPr/>
          <p:nvPr/>
        </p:nvSpPr>
        <p:spPr>
          <a:xfrm>
            <a:off x="549880" y="6958757"/>
            <a:ext cx="1500767" cy="1423531"/>
          </a:xfrm>
          <a:custGeom>
            <a:avLst/>
            <a:gdLst/>
            <a:ahLst/>
            <a:cxnLst/>
            <a:rect l="l" t="t" r="r" b="b"/>
            <a:pathLst>
              <a:path w="1456054" h="1456054">
                <a:moveTo>
                  <a:pt x="727811" y="1455623"/>
                </a:moveTo>
                <a:lnTo>
                  <a:pt x="775664" y="1454075"/>
                </a:lnTo>
                <a:lnTo>
                  <a:pt x="822691" y="1449494"/>
                </a:lnTo>
                <a:lnTo>
                  <a:pt x="868796" y="1441977"/>
                </a:lnTo>
                <a:lnTo>
                  <a:pt x="913882" y="1431620"/>
                </a:lnTo>
                <a:lnTo>
                  <a:pt x="957854" y="1418518"/>
                </a:lnTo>
                <a:lnTo>
                  <a:pt x="1000616" y="1402767"/>
                </a:lnTo>
                <a:lnTo>
                  <a:pt x="1042072" y="1384464"/>
                </a:lnTo>
                <a:lnTo>
                  <a:pt x="1082126" y="1363704"/>
                </a:lnTo>
                <a:lnTo>
                  <a:pt x="1120683" y="1340582"/>
                </a:lnTo>
                <a:lnTo>
                  <a:pt x="1157645" y="1315196"/>
                </a:lnTo>
                <a:lnTo>
                  <a:pt x="1192918" y="1287641"/>
                </a:lnTo>
                <a:lnTo>
                  <a:pt x="1226406" y="1258012"/>
                </a:lnTo>
                <a:lnTo>
                  <a:pt x="1258012" y="1226406"/>
                </a:lnTo>
                <a:lnTo>
                  <a:pt x="1287641" y="1192918"/>
                </a:lnTo>
                <a:lnTo>
                  <a:pt x="1315196" y="1157645"/>
                </a:lnTo>
                <a:lnTo>
                  <a:pt x="1340582" y="1120683"/>
                </a:lnTo>
                <a:lnTo>
                  <a:pt x="1363704" y="1082126"/>
                </a:lnTo>
                <a:lnTo>
                  <a:pt x="1384464" y="1042072"/>
                </a:lnTo>
                <a:lnTo>
                  <a:pt x="1402767" y="1000616"/>
                </a:lnTo>
                <a:lnTo>
                  <a:pt x="1418518" y="957854"/>
                </a:lnTo>
                <a:lnTo>
                  <a:pt x="1431620" y="913882"/>
                </a:lnTo>
                <a:lnTo>
                  <a:pt x="1441977" y="868796"/>
                </a:lnTo>
                <a:lnTo>
                  <a:pt x="1449494" y="822691"/>
                </a:lnTo>
                <a:lnTo>
                  <a:pt x="1454075" y="775664"/>
                </a:lnTo>
                <a:lnTo>
                  <a:pt x="1455623" y="727811"/>
                </a:lnTo>
                <a:lnTo>
                  <a:pt x="1454075" y="679956"/>
                </a:lnTo>
                <a:lnTo>
                  <a:pt x="1449494" y="632928"/>
                </a:lnTo>
                <a:lnTo>
                  <a:pt x="1441977" y="586823"/>
                </a:lnTo>
                <a:lnTo>
                  <a:pt x="1431620" y="541736"/>
                </a:lnTo>
                <a:lnTo>
                  <a:pt x="1418518" y="497763"/>
                </a:lnTo>
                <a:lnTo>
                  <a:pt x="1402767" y="455001"/>
                </a:lnTo>
                <a:lnTo>
                  <a:pt x="1384464" y="413544"/>
                </a:lnTo>
                <a:lnTo>
                  <a:pt x="1363704" y="373490"/>
                </a:lnTo>
                <a:lnTo>
                  <a:pt x="1340582" y="334934"/>
                </a:lnTo>
                <a:lnTo>
                  <a:pt x="1315196" y="297971"/>
                </a:lnTo>
                <a:lnTo>
                  <a:pt x="1287641" y="262699"/>
                </a:lnTo>
                <a:lnTo>
                  <a:pt x="1258012" y="229211"/>
                </a:lnTo>
                <a:lnTo>
                  <a:pt x="1226406" y="197606"/>
                </a:lnTo>
                <a:lnTo>
                  <a:pt x="1192918" y="167977"/>
                </a:lnTo>
                <a:lnTo>
                  <a:pt x="1157645" y="140422"/>
                </a:lnTo>
                <a:lnTo>
                  <a:pt x="1120683" y="115037"/>
                </a:lnTo>
                <a:lnTo>
                  <a:pt x="1082126" y="91916"/>
                </a:lnTo>
                <a:lnTo>
                  <a:pt x="1042072" y="71156"/>
                </a:lnTo>
                <a:lnTo>
                  <a:pt x="1000616" y="52853"/>
                </a:lnTo>
                <a:lnTo>
                  <a:pt x="957854" y="37103"/>
                </a:lnTo>
                <a:lnTo>
                  <a:pt x="913882" y="24001"/>
                </a:lnTo>
                <a:lnTo>
                  <a:pt x="868796" y="13644"/>
                </a:lnTo>
                <a:lnTo>
                  <a:pt x="822691" y="6128"/>
                </a:lnTo>
                <a:lnTo>
                  <a:pt x="775664" y="1548"/>
                </a:lnTo>
                <a:lnTo>
                  <a:pt x="727811" y="0"/>
                </a:lnTo>
                <a:lnTo>
                  <a:pt x="679958" y="1548"/>
                </a:lnTo>
                <a:lnTo>
                  <a:pt x="632931" y="6128"/>
                </a:lnTo>
                <a:lnTo>
                  <a:pt x="586826" y="13644"/>
                </a:lnTo>
                <a:lnTo>
                  <a:pt x="541740" y="24001"/>
                </a:lnTo>
                <a:lnTo>
                  <a:pt x="497768" y="37103"/>
                </a:lnTo>
                <a:lnTo>
                  <a:pt x="455006" y="52853"/>
                </a:lnTo>
                <a:lnTo>
                  <a:pt x="413550" y="71156"/>
                </a:lnTo>
                <a:lnTo>
                  <a:pt x="373496" y="91916"/>
                </a:lnTo>
                <a:lnTo>
                  <a:pt x="334939" y="115037"/>
                </a:lnTo>
                <a:lnTo>
                  <a:pt x="297977" y="140422"/>
                </a:lnTo>
                <a:lnTo>
                  <a:pt x="262704" y="167977"/>
                </a:lnTo>
                <a:lnTo>
                  <a:pt x="229216" y="197606"/>
                </a:lnTo>
                <a:lnTo>
                  <a:pt x="197610" y="229211"/>
                </a:lnTo>
                <a:lnTo>
                  <a:pt x="167982" y="262699"/>
                </a:lnTo>
                <a:lnTo>
                  <a:pt x="140426" y="297971"/>
                </a:lnTo>
                <a:lnTo>
                  <a:pt x="115040" y="334934"/>
                </a:lnTo>
                <a:lnTo>
                  <a:pt x="91919" y="373490"/>
                </a:lnTo>
                <a:lnTo>
                  <a:pt x="71158" y="413544"/>
                </a:lnTo>
                <a:lnTo>
                  <a:pt x="52855" y="455001"/>
                </a:lnTo>
                <a:lnTo>
                  <a:pt x="37104" y="497763"/>
                </a:lnTo>
                <a:lnTo>
                  <a:pt x="24002" y="541736"/>
                </a:lnTo>
                <a:lnTo>
                  <a:pt x="13645" y="586823"/>
                </a:lnTo>
                <a:lnTo>
                  <a:pt x="6128" y="632928"/>
                </a:lnTo>
                <a:lnTo>
                  <a:pt x="1548" y="679956"/>
                </a:lnTo>
                <a:lnTo>
                  <a:pt x="0" y="727811"/>
                </a:lnTo>
                <a:lnTo>
                  <a:pt x="1548" y="775664"/>
                </a:lnTo>
                <a:lnTo>
                  <a:pt x="6128" y="822691"/>
                </a:lnTo>
                <a:lnTo>
                  <a:pt x="13645" y="868796"/>
                </a:lnTo>
                <a:lnTo>
                  <a:pt x="24002" y="913882"/>
                </a:lnTo>
                <a:lnTo>
                  <a:pt x="37104" y="957854"/>
                </a:lnTo>
                <a:lnTo>
                  <a:pt x="52855" y="1000616"/>
                </a:lnTo>
                <a:lnTo>
                  <a:pt x="71158" y="1042072"/>
                </a:lnTo>
                <a:lnTo>
                  <a:pt x="91919" y="1082126"/>
                </a:lnTo>
                <a:lnTo>
                  <a:pt x="115040" y="1120683"/>
                </a:lnTo>
                <a:lnTo>
                  <a:pt x="140426" y="1157645"/>
                </a:lnTo>
                <a:lnTo>
                  <a:pt x="167982" y="1192918"/>
                </a:lnTo>
                <a:lnTo>
                  <a:pt x="197610" y="1226406"/>
                </a:lnTo>
                <a:lnTo>
                  <a:pt x="229216" y="1258012"/>
                </a:lnTo>
                <a:lnTo>
                  <a:pt x="262704" y="1287641"/>
                </a:lnTo>
                <a:lnTo>
                  <a:pt x="297977" y="1315196"/>
                </a:lnTo>
                <a:lnTo>
                  <a:pt x="334939" y="1340582"/>
                </a:lnTo>
                <a:lnTo>
                  <a:pt x="373496" y="1363704"/>
                </a:lnTo>
                <a:lnTo>
                  <a:pt x="413550" y="1384464"/>
                </a:lnTo>
                <a:lnTo>
                  <a:pt x="455006" y="1402767"/>
                </a:lnTo>
                <a:lnTo>
                  <a:pt x="497768" y="1418518"/>
                </a:lnTo>
                <a:lnTo>
                  <a:pt x="541740" y="1431620"/>
                </a:lnTo>
                <a:lnTo>
                  <a:pt x="586826" y="1441977"/>
                </a:lnTo>
                <a:lnTo>
                  <a:pt x="632931" y="1449494"/>
                </a:lnTo>
                <a:lnTo>
                  <a:pt x="679958" y="1454075"/>
                </a:lnTo>
                <a:lnTo>
                  <a:pt x="727811" y="1455623"/>
                </a:lnTo>
                <a:close/>
              </a:path>
            </a:pathLst>
          </a:custGeom>
          <a:ln w="15875">
            <a:solidFill>
              <a:srgbClr val="F37F63"/>
            </a:solidFill>
          </a:ln>
        </p:spPr>
        <p:txBody>
          <a:bodyPr wrap="square" lIns="0" tIns="0" rIns="0" bIns="0" rtlCol="0"/>
          <a:lstStyle/>
          <a:p>
            <a:endParaRPr/>
          </a:p>
        </p:txBody>
      </p:sp>
      <p:sp>
        <p:nvSpPr>
          <p:cNvPr id="7" name="object 20">
            <a:extLst>
              <a:ext uri="{FF2B5EF4-FFF2-40B4-BE49-F238E27FC236}">
                <a16:creationId xmlns:a16="http://schemas.microsoft.com/office/drawing/2014/main" id="{00F4312E-F736-C653-EF1F-E433DC49174E}"/>
              </a:ext>
            </a:extLst>
          </p:cNvPr>
          <p:cNvSpPr txBox="1"/>
          <p:nvPr/>
        </p:nvSpPr>
        <p:spPr>
          <a:xfrm>
            <a:off x="697114" y="7431412"/>
            <a:ext cx="1228095" cy="443711"/>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4765" algn="ctr"/>
            <a:r>
              <a:rPr lang="en-US" sz="2800" b="1" spc="-10" dirty="0">
                <a:solidFill>
                  <a:srgbClr val="000000"/>
                </a:solidFill>
                <a:latin typeface="Source Sans Pro"/>
                <a:ea typeface="Source Sans Pro"/>
                <a:cs typeface="Source Sans Pro Semibold"/>
              </a:rPr>
              <a:t>1.87X</a:t>
            </a:r>
            <a:endParaRPr lang="en-US" sz="2800" b="1" spc="-10" dirty="0">
              <a:solidFill>
                <a:srgbClr val="000000"/>
              </a:solidFill>
              <a:latin typeface="Source Sans Pro" panose="020B0503030403020204" pitchFamily="34" charset="77"/>
              <a:cs typeface="Source Sans Pro Semibold"/>
            </a:endParaRPr>
          </a:p>
        </p:txBody>
      </p:sp>
      <p:sp>
        <p:nvSpPr>
          <p:cNvPr id="9" name="object 12">
            <a:extLst>
              <a:ext uri="{FF2B5EF4-FFF2-40B4-BE49-F238E27FC236}">
                <a16:creationId xmlns:a16="http://schemas.microsoft.com/office/drawing/2014/main" id="{FF533CC9-5C33-4F8A-F8DF-B8C684EB74D7}"/>
              </a:ext>
            </a:extLst>
          </p:cNvPr>
          <p:cNvSpPr txBox="1"/>
          <p:nvPr/>
        </p:nvSpPr>
        <p:spPr>
          <a:xfrm>
            <a:off x="782794" y="7825975"/>
            <a:ext cx="1047881" cy="428322"/>
          </a:xfrm>
          <a:prstGeom prst="rect">
            <a:avLst/>
          </a:prstGeom>
        </p:spPr>
        <p:txBody>
          <a:bodyPr vert="horz" wrap="square" lIns="0" tIns="12700" rIns="0" bIns="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2700" algn="ctr"/>
            <a:r>
              <a:rPr lang="en-US" sz="900" dirty="0">
                <a:solidFill>
                  <a:srgbClr val="000000"/>
                </a:solidFill>
                <a:latin typeface="Source Sans Pro"/>
                <a:cs typeface="Source Sans Pro"/>
              </a:rPr>
              <a:t>Higher average salary relative to state average</a:t>
            </a:r>
            <a:endParaRPr lang="en-US" sz="2400" dirty="0">
              <a:solidFill>
                <a:srgbClr val="000000"/>
              </a:solidFill>
            </a:endParaRPr>
          </a:p>
        </p:txBody>
      </p:sp>
      <p:sp>
        <p:nvSpPr>
          <p:cNvPr id="3" name="object 5">
            <a:extLst>
              <a:ext uri="{FF2B5EF4-FFF2-40B4-BE49-F238E27FC236}">
                <a16:creationId xmlns:a16="http://schemas.microsoft.com/office/drawing/2014/main" id="{EC4DFA20-9B90-70B7-7EEB-8EA8593AB51F}"/>
              </a:ext>
            </a:extLst>
          </p:cNvPr>
          <p:cNvSpPr/>
          <p:nvPr/>
        </p:nvSpPr>
        <p:spPr>
          <a:xfrm>
            <a:off x="5089576" y="2652077"/>
            <a:ext cx="2064385" cy="7675245"/>
          </a:xfrm>
          <a:custGeom>
            <a:avLst/>
            <a:gdLst/>
            <a:ahLst/>
            <a:cxnLst/>
            <a:rect l="l" t="t" r="r" b="b"/>
            <a:pathLst>
              <a:path w="2064384" h="7675245">
                <a:moveTo>
                  <a:pt x="0" y="7674851"/>
                </a:moveTo>
                <a:lnTo>
                  <a:pt x="2064003" y="7674851"/>
                </a:lnTo>
                <a:lnTo>
                  <a:pt x="2064003" y="0"/>
                </a:lnTo>
                <a:lnTo>
                  <a:pt x="0" y="0"/>
                </a:lnTo>
                <a:lnTo>
                  <a:pt x="0" y="7674851"/>
                </a:lnTo>
                <a:close/>
              </a:path>
            </a:pathLst>
          </a:custGeom>
          <a:solidFill>
            <a:schemeClr val="bg1">
              <a:lumMod val="95000"/>
            </a:schemeClr>
          </a:solidFill>
        </p:spPr>
        <p:txBody>
          <a:bodyPr wrap="square" lIns="0" tIns="0" rIns="0" bIns="0" rtlCol="0"/>
          <a:lstStyle/>
          <a:p>
            <a:endParaRPr dirty="0"/>
          </a:p>
        </p:txBody>
      </p:sp>
      <p:sp>
        <p:nvSpPr>
          <p:cNvPr id="4" name="TextBox 3">
            <a:extLst>
              <a:ext uri="{FF2B5EF4-FFF2-40B4-BE49-F238E27FC236}">
                <a16:creationId xmlns:a16="http://schemas.microsoft.com/office/drawing/2014/main" id="{B47AD662-7047-F448-33C9-860CB6C18BD3}"/>
              </a:ext>
            </a:extLst>
          </p:cNvPr>
          <p:cNvSpPr txBox="1"/>
          <p:nvPr/>
        </p:nvSpPr>
        <p:spPr>
          <a:xfrm>
            <a:off x="5090081" y="7011819"/>
            <a:ext cx="2038434" cy="923330"/>
          </a:xfrm>
          <a:prstGeom prst="rect">
            <a:avLst/>
          </a:prstGeom>
          <a:noFill/>
        </p:spPr>
        <p:txBody>
          <a:bodyPr wrap="square">
            <a:spAutoFit/>
          </a:bodyPr>
          <a:lstStyle/>
          <a:p>
            <a:pPr algn="ctr">
              <a:lnSpc>
                <a:spcPct val="100000"/>
              </a:lnSpc>
            </a:pPr>
            <a:r>
              <a:rPr lang="en-US" sz="3600" b="1" spc="-10" dirty="0">
                <a:solidFill>
                  <a:schemeClr val="tx1"/>
                </a:solidFill>
                <a:latin typeface="Source Sans Pro SemiBold"/>
                <a:cs typeface="Source Sans Pro SemiBold"/>
              </a:rPr>
              <a:t>$5.4M</a:t>
            </a:r>
          </a:p>
          <a:p>
            <a:pPr algn="ctr">
              <a:lnSpc>
                <a:spcPct val="100000"/>
              </a:lnSpc>
            </a:pPr>
            <a:r>
              <a:rPr lang="en-US" sz="1800" spc="-20" dirty="0">
                <a:solidFill>
                  <a:schemeClr val="tx1"/>
                </a:solidFill>
                <a:latin typeface="Source Sans Pro"/>
                <a:cs typeface="Source Sans Pro"/>
              </a:rPr>
              <a:t>Per day</a:t>
            </a:r>
            <a:endParaRPr lang="en-US" sz="3200" dirty="0">
              <a:solidFill>
                <a:schemeClr val="tx1"/>
              </a:solidFill>
              <a:latin typeface="Source Sans Pro SemiBold"/>
              <a:cs typeface="Source Sans Pro SemiBold"/>
            </a:endParaRPr>
          </a:p>
        </p:txBody>
      </p:sp>
      <p:sp>
        <p:nvSpPr>
          <p:cNvPr id="8" name="object 9">
            <a:extLst>
              <a:ext uri="{FF2B5EF4-FFF2-40B4-BE49-F238E27FC236}">
                <a16:creationId xmlns:a16="http://schemas.microsoft.com/office/drawing/2014/main" id="{384FEF79-9EC0-0150-B455-D8329AD776A0}"/>
              </a:ext>
            </a:extLst>
          </p:cNvPr>
          <p:cNvSpPr txBox="1"/>
          <p:nvPr/>
        </p:nvSpPr>
        <p:spPr>
          <a:xfrm>
            <a:off x="5052122" y="2831587"/>
            <a:ext cx="2083674" cy="3159198"/>
          </a:xfrm>
          <a:prstGeom prst="rect">
            <a:avLst/>
          </a:prstGeom>
        </p:spPr>
        <p:txBody>
          <a:bodyPr vert="horz" wrap="square" lIns="0" tIns="215265" rIns="0" bIns="0" rtlCol="0">
            <a:spAutoFit/>
          </a:bodyPr>
          <a:lstStyle/>
          <a:p>
            <a:pPr marL="491490" marR="488950" indent="5080" algn="ctr">
              <a:lnSpc>
                <a:spcPts val="2100"/>
              </a:lnSpc>
              <a:spcBef>
                <a:spcPts val="1695"/>
              </a:spcBef>
            </a:pPr>
            <a:r>
              <a:rPr sz="2100" spc="-10" dirty="0">
                <a:solidFill>
                  <a:srgbClr val="231F20"/>
                </a:solidFill>
                <a:latin typeface="Source Sans Pro SemiBold"/>
                <a:cs typeface="Source Sans Pro SemiBold"/>
              </a:rPr>
              <a:t>Total </a:t>
            </a:r>
            <a:r>
              <a:rPr sz="2100" spc="-55" dirty="0">
                <a:solidFill>
                  <a:srgbClr val="231F20"/>
                </a:solidFill>
                <a:latin typeface="Source Sans Pro SemiBold"/>
                <a:cs typeface="Source Sans Pro SemiBold"/>
              </a:rPr>
              <a:t>Econom</a:t>
            </a:r>
            <a:r>
              <a:rPr lang="en-US" sz="2100" spc="-55" dirty="0">
                <a:solidFill>
                  <a:srgbClr val="231F20"/>
                </a:solidFill>
                <a:latin typeface="Source Sans Pro SemiBold"/>
                <a:cs typeface="Source Sans Pro SemiBold"/>
              </a:rPr>
              <a:t>i</a:t>
            </a:r>
            <a:r>
              <a:rPr sz="2100" spc="-55" dirty="0">
                <a:solidFill>
                  <a:srgbClr val="231F20"/>
                </a:solidFill>
                <a:latin typeface="Source Sans Pro SemiBold"/>
                <a:cs typeface="Source Sans Pro SemiBold"/>
              </a:rPr>
              <a:t>c</a:t>
            </a:r>
            <a:r>
              <a:rPr lang="en-US" sz="2100" spc="-55" dirty="0">
                <a:solidFill>
                  <a:srgbClr val="231F20"/>
                </a:solidFill>
                <a:latin typeface="Source Sans Pro SemiBold"/>
                <a:cs typeface="Source Sans Pro SemiBold"/>
              </a:rPr>
              <a:t> </a:t>
            </a:r>
            <a:r>
              <a:rPr sz="2100" spc="-10" dirty="0">
                <a:solidFill>
                  <a:srgbClr val="231F20"/>
                </a:solidFill>
                <a:latin typeface="Source Sans Pro SemiBold"/>
                <a:cs typeface="Source Sans Pro SemiBold"/>
              </a:rPr>
              <a:t>Output</a:t>
            </a:r>
            <a:endParaRPr sz="2100" dirty="0">
              <a:latin typeface="Source Sans Pro SemiBold"/>
              <a:cs typeface="Source Sans Pro SemiBold"/>
            </a:endParaRPr>
          </a:p>
          <a:p>
            <a:pPr marL="332105">
              <a:lnSpc>
                <a:spcPct val="100000"/>
              </a:lnSpc>
              <a:spcBef>
                <a:spcPts val="480"/>
              </a:spcBef>
            </a:pPr>
            <a:r>
              <a:rPr lang="en-US" sz="3900" spc="-10" dirty="0">
                <a:solidFill>
                  <a:schemeClr val="tx1"/>
                </a:solidFill>
                <a:latin typeface="Source Sans Pro SemiBold"/>
                <a:cs typeface="Source Sans Pro SemiBold"/>
              </a:rPr>
              <a:t>$1.97B</a:t>
            </a:r>
          </a:p>
          <a:p>
            <a:pPr algn="ctr">
              <a:lnSpc>
                <a:spcPct val="100000"/>
              </a:lnSpc>
              <a:spcBef>
                <a:spcPts val="20"/>
              </a:spcBef>
            </a:pPr>
            <a:r>
              <a:rPr sz="1400" spc="-30" dirty="0">
                <a:solidFill>
                  <a:srgbClr val="231F20"/>
                </a:solidFill>
                <a:latin typeface="Source Sans Pro"/>
                <a:cs typeface="Source Sans Pro"/>
              </a:rPr>
              <a:t>Total</a:t>
            </a:r>
            <a:r>
              <a:rPr sz="1400" spc="-5" dirty="0">
                <a:solidFill>
                  <a:srgbClr val="231F20"/>
                </a:solidFill>
                <a:latin typeface="Source Sans Pro"/>
                <a:cs typeface="Source Sans Pro"/>
              </a:rPr>
              <a:t> </a:t>
            </a:r>
            <a:r>
              <a:rPr sz="1400" spc="-10" dirty="0">
                <a:solidFill>
                  <a:srgbClr val="231F20"/>
                </a:solidFill>
                <a:latin typeface="Source Sans Pro"/>
                <a:cs typeface="Source Sans Pro"/>
              </a:rPr>
              <a:t>annual</a:t>
            </a:r>
            <a:r>
              <a:rPr sz="1400" dirty="0">
                <a:solidFill>
                  <a:srgbClr val="231F20"/>
                </a:solidFill>
                <a:latin typeface="Source Sans Pro"/>
                <a:cs typeface="Source Sans Pro"/>
              </a:rPr>
              <a:t> </a:t>
            </a:r>
            <a:r>
              <a:rPr sz="1400" spc="-20" dirty="0">
                <a:solidFill>
                  <a:srgbClr val="231F20"/>
                </a:solidFill>
                <a:latin typeface="Source Sans Pro"/>
                <a:cs typeface="Source Sans Pro"/>
              </a:rPr>
              <a:t>economic</a:t>
            </a:r>
            <a:r>
              <a:rPr sz="1400" dirty="0">
                <a:solidFill>
                  <a:srgbClr val="231F20"/>
                </a:solidFill>
                <a:latin typeface="Source Sans Pro"/>
                <a:cs typeface="Source Sans Pro"/>
              </a:rPr>
              <a:t> </a:t>
            </a:r>
            <a:r>
              <a:rPr sz="1400" spc="-10" dirty="0">
                <a:solidFill>
                  <a:srgbClr val="231F20"/>
                </a:solidFill>
                <a:latin typeface="Source Sans Pro"/>
                <a:cs typeface="Source Sans Pro"/>
              </a:rPr>
              <a:t>output</a:t>
            </a:r>
            <a:endParaRPr sz="1400" dirty="0">
              <a:latin typeface="Source Sans Pro"/>
              <a:cs typeface="Source Sans Pro"/>
            </a:endParaRPr>
          </a:p>
          <a:p>
            <a:pPr>
              <a:lnSpc>
                <a:spcPct val="100000"/>
              </a:lnSpc>
            </a:pPr>
            <a:endParaRPr sz="900" dirty="0">
              <a:latin typeface="Source Sans Pro"/>
              <a:cs typeface="Source Sans Pro"/>
            </a:endParaRPr>
          </a:p>
          <a:p>
            <a:pPr>
              <a:lnSpc>
                <a:spcPct val="100000"/>
              </a:lnSpc>
              <a:spcBef>
                <a:spcPts val="919"/>
              </a:spcBef>
            </a:pPr>
            <a:endParaRPr sz="900" dirty="0">
              <a:latin typeface="Source Sans Pro"/>
              <a:cs typeface="Source Sans Pro"/>
            </a:endParaRPr>
          </a:p>
          <a:p>
            <a:pPr marL="2540" algn="ctr">
              <a:lnSpc>
                <a:spcPct val="100000"/>
              </a:lnSpc>
            </a:pPr>
            <a:endParaRPr lang="en-US" sz="1400" spc="-10" dirty="0">
              <a:solidFill>
                <a:srgbClr val="231F20"/>
              </a:solidFill>
              <a:latin typeface="Source Sans Pro SemiBold"/>
              <a:cs typeface="Source Sans Pro SemiBold"/>
            </a:endParaRPr>
          </a:p>
          <a:p>
            <a:pPr marL="2540" algn="ctr">
              <a:lnSpc>
                <a:spcPct val="100000"/>
              </a:lnSpc>
            </a:pPr>
            <a:r>
              <a:rPr lang="en-US" sz="1400" spc="-10" dirty="0">
                <a:solidFill>
                  <a:srgbClr val="231F20"/>
                </a:solidFill>
                <a:latin typeface="Source Sans Pro SemiBold"/>
                <a:cs typeface="Source Sans Pro SemiBold"/>
              </a:rPr>
              <a:t>Fueling Utah’s </a:t>
            </a:r>
          </a:p>
          <a:p>
            <a:pPr marL="2540" algn="ctr">
              <a:lnSpc>
                <a:spcPct val="100000"/>
              </a:lnSpc>
            </a:pPr>
            <a:r>
              <a:rPr lang="en-US" sz="1400" spc="-10" dirty="0">
                <a:solidFill>
                  <a:srgbClr val="231F20"/>
                </a:solidFill>
                <a:latin typeface="Source Sans Pro SemiBold"/>
                <a:cs typeface="Source Sans Pro SemiBold"/>
              </a:rPr>
              <a:t>Economy</a:t>
            </a:r>
            <a:endParaRPr lang="en-US" sz="2100" dirty="0">
              <a:latin typeface="Source Sans Pro SemiBold"/>
              <a:cs typeface="Source Sans Pro SemiBold"/>
            </a:endParaRPr>
          </a:p>
        </p:txBody>
      </p:sp>
      <p:sp>
        <p:nvSpPr>
          <p:cNvPr id="21" name="object 7">
            <a:extLst>
              <a:ext uri="{FF2B5EF4-FFF2-40B4-BE49-F238E27FC236}">
                <a16:creationId xmlns:a16="http://schemas.microsoft.com/office/drawing/2014/main" id="{F01B7056-3337-B081-7CF1-0E17D2132F14}"/>
              </a:ext>
            </a:extLst>
          </p:cNvPr>
          <p:cNvSpPr/>
          <p:nvPr/>
        </p:nvSpPr>
        <p:spPr>
          <a:xfrm>
            <a:off x="6094204" y="7762771"/>
            <a:ext cx="17780" cy="56515"/>
          </a:xfrm>
          <a:custGeom>
            <a:avLst/>
            <a:gdLst/>
            <a:ahLst/>
            <a:cxnLst/>
            <a:rect l="l" t="t" r="r" b="b"/>
            <a:pathLst>
              <a:path w="17779" h="56515">
                <a:moveTo>
                  <a:pt x="17627" y="42824"/>
                </a:moveTo>
                <a:lnTo>
                  <a:pt x="13690" y="38874"/>
                </a:lnTo>
                <a:lnTo>
                  <a:pt x="3937" y="38874"/>
                </a:lnTo>
                <a:lnTo>
                  <a:pt x="0" y="42824"/>
                </a:lnTo>
                <a:lnTo>
                  <a:pt x="0" y="52565"/>
                </a:lnTo>
                <a:lnTo>
                  <a:pt x="3937" y="56515"/>
                </a:lnTo>
                <a:lnTo>
                  <a:pt x="8813" y="56515"/>
                </a:lnTo>
                <a:lnTo>
                  <a:pt x="13690" y="56515"/>
                </a:lnTo>
                <a:lnTo>
                  <a:pt x="17627" y="52565"/>
                </a:lnTo>
                <a:lnTo>
                  <a:pt x="17627" y="42824"/>
                </a:lnTo>
                <a:close/>
              </a:path>
              <a:path w="17779" h="56515">
                <a:moveTo>
                  <a:pt x="17627" y="3949"/>
                </a:moveTo>
                <a:lnTo>
                  <a:pt x="13690" y="0"/>
                </a:lnTo>
                <a:lnTo>
                  <a:pt x="3937" y="0"/>
                </a:lnTo>
                <a:lnTo>
                  <a:pt x="0" y="3949"/>
                </a:lnTo>
                <a:lnTo>
                  <a:pt x="0" y="13690"/>
                </a:lnTo>
                <a:lnTo>
                  <a:pt x="3937" y="17640"/>
                </a:lnTo>
                <a:lnTo>
                  <a:pt x="8813" y="17640"/>
                </a:lnTo>
                <a:lnTo>
                  <a:pt x="13690" y="17640"/>
                </a:lnTo>
                <a:lnTo>
                  <a:pt x="17627" y="13690"/>
                </a:lnTo>
                <a:lnTo>
                  <a:pt x="17627" y="3949"/>
                </a:lnTo>
                <a:close/>
              </a:path>
            </a:pathLst>
          </a:custGeom>
          <a:solidFill>
            <a:srgbClr val="6022A6"/>
          </a:solidFill>
        </p:spPr>
        <p:txBody>
          <a:bodyPr wrap="square" lIns="0" tIns="0" rIns="0" bIns="0" rtlCol="0"/>
          <a:lstStyle/>
          <a:p>
            <a:endParaRPr/>
          </a:p>
        </p:txBody>
      </p:sp>
      <p:sp>
        <p:nvSpPr>
          <p:cNvPr id="24" name="TextBox 23">
            <a:extLst>
              <a:ext uri="{FF2B5EF4-FFF2-40B4-BE49-F238E27FC236}">
                <a16:creationId xmlns:a16="http://schemas.microsoft.com/office/drawing/2014/main" id="{76109D78-AA60-5619-B5E1-174B72AC4E6F}"/>
              </a:ext>
            </a:extLst>
          </p:cNvPr>
          <p:cNvSpPr txBox="1"/>
          <p:nvPr/>
        </p:nvSpPr>
        <p:spPr>
          <a:xfrm>
            <a:off x="5072176" y="9070676"/>
            <a:ext cx="2066436" cy="923330"/>
          </a:xfrm>
          <a:prstGeom prst="rect">
            <a:avLst/>
          </a:prstGeom>
          <a:noFill/>
        </p:spPr>
        <p:txBody>
          <a:bodyPr wrap="square" rtlCol="0">
            <a:spAutoFit/>
          </a:bodyPr>
          <a:lstStyle/>
          <a:p>
            <a:pPr algn="ctr"/>
            <a:r>
              <a:rPr lang="en-US" sz="3600" b="1" spc="-10" dirty="0">
                <a:solidFill>
                  <a:schemeClr val="tx1"/>
                </a:solidFill>
                <a:latin typeface="Source Sans Pro SemiBold"/>
              </a:rPr>
              <a:t>$3.8K</a:t>
            </a:r>
          </a:p>
          <a:p>
            <a:pPr algn="ctr"/>
            <a:r>
              <a:rPr lang="en-US" sz="1800" spc="-20" dirty="0">
                <a:solidFill>
                  <a:schemeClr val="tx1"/>
                </a:solidFill>
                <a:latin typeface="Source Sans Pro"/>
                <a:cs typeface="Source Sans Pro"/>
              </a:rPr>
              <a:t>Per</a:t>
            </a:r>
            <a:r>
              <a:rPr lang="en-US" sz="1800" spc="15" dirty="0">
                <a:solidFill>
                  <a:schemeClr val="tx1"/>
                </a:solidFill>
                <a:latin typeface="Source Sans Pro"/>
                <a:cs typeface="Source Sans Pro"/>
              </a:rPr>
              <a:t> </a:t>
            </a:r>
            <a:r>
              <a:rPr lang="en-US" sz="1800" spc="-20" dirty="0">
                <a:solidFill>
                  <a:schemeClr val="tx1"/>
                </a:solidFill>
                <a:latin typeface="Source Sans Pro"/>
                <a:cs typeface="Source Sans Pro"/>
              </a:rPr>
              <a:t>hour</a:t>
            </a:r>
            <a:endParaRPr lang="en-US" dirty="0">
              <a:solidFill>
                <a:schemeClr val="tx1"/>
              </a:solidFill>
            </a:endParaRPr>
          </a:p>
        </p:txBody>
      </p:sp>
      <p:sp>
        <p:nvSpPr>
          <p:cNvPr id="25" name="object 43">
            <a:extLst>
              <a:ext uri="{FF2B5EF4-FFF2-40B4-BE49-F238E27FC236}">
                <a16:creationId xmlns:a16="http://schemas.microsoft.com/office/drawing/2014/main" id="{7B12AEF3-488C-1D28-B493-7D554048FC87}"/>
              </a:ext>
            </a:extLst>
          </p:cNvPr>
          <p:cNvSpPr/>
          <p:nvPr/>
        </p:nvSpPr>
        <p:spPr>
          <a:xfrm>
            <a:off x="5336197" y="5119092"/>
            <a:ext cx="1607185" cy="0"/>
          </a:xfrm>
          <a:custGeom>
            <a:avLst/>
            <a:gdLst/>
            <a:ahLst/>
            <a:cxnLst/>
            <a:rect l="l" t="t" r="r" b="b"/>
            <a:pathLst>
              <a:path w="1607184">
                <a:moveTo>
                  <a:pt x="0" y="0"/>
                </a:moveTo>
                <a:lnTo>
                  <a:pt x="1606804" y="0"/>
                </a:lnTo>
              </a:path>
            </a:pathLst>
          </a:custGeom>
          <a:ln w="6350">
            <a:solidFill>
              <a:srgbClr val="231F20"/>
            </a:solidFill>
          </a:ln>
        </p:spPr>
        <p:txBody>
          <a:bodyPr wrap="square" lIns="0" tIns="0" rIns="0" bIns="0" rtlCol="0"/>
          <a:lstStyle/>
          <a:p>
            <a:endParaRPr/>
          </a:p>
        </p:txBody>
      </p:sp>
      <p:pic>
        <p:nvPicPr>
          <p:cNvPr id="76" name="Graphic 75">
            <a:extLst>
              <a:ext uri="{FF2B5EF4-FFF2-40B4-BE49-F238E27FC236}">
                <a16:creationId xmlns:a16="http://schemas.microsoft.com/office/drawing/2014/main" id="{D3530E30-A061-0371-87C0-88C1276FE6D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695974" y="8288690"/>
            <a:ext cx="759529" cy="759529"/>
          </a:xfrm>
          <a:prstGeom prst="rect">
            <a:avLst/>
          </a:prstGeom>
        </p:spPr>
      </p:pic>
      <p:pic>
        <p:nvPicPr>
          <p:cNvPr id="78" name="Graphic 77">
            <a:extLst>
              <a:ext uri="{FF2B5EF4-FFF2-40B4-BE49-F238E27FC236}">
                <a16:creationId xmlns:a16="http://schemas.microsoft.com/office/drawing/2014/main" id="{D1FA0D95-7C55-8D9E-D0BD-2C2CAF85C1A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853106" y="6389091"/>
            <a:ext cx="445266" cy="445266"/>
          </a:xfrm>
          <a:prstGeom prst="rect">
            <a:avLst/>
          </a:prstGeom>
        </p:spPr>
      </p:pic>
      <p:sp>
        <p:nvSpPr>
          <p:cNvPr id="22" name="TextBox 21">
            <a:extLst>
              <a:ext uri="{FF2B5EF4-FFF2-40B4-BE49-F238E27FC236}">
                <a16:creationId xmlns:a16="http://schemas.microsoft.com/office/drawing/2014/main" id="{05CBC425-F6DE-7DC5-79F6-69106A99C173}"/>
              </a:ext>
            </a:extLst>
          </p:cNvPr>
          <p:cNvSpPr txBox="1"/>
          <p:nvPr/>
        </p:nvSpPr>
        <p:spPr>
          <a:xfrm>
            <a:off x="2355623" y="5309395"/>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spc="-20" dirty="0">
                <a:solidFill>
                  <a:schemeClr val="tx1"/>
                </a:solidFill>
                <a:latin typeface="Source Sans Pro SemiBold"/>
              </a:rPr>
              <a:t>235,000+ patients</a:t>
            </a:r>
          </a:p>
        </p:txBody>
      </p:sp>
    </p:spTree>
    <p:extLst>
      <p:ext uri="{BB962C8B-B14F-4D97-AF65-F5344CB8AC3E}">
        <p14:creationId xmlns:p14="http://schemas.microsoft.com/office/powerpoint/2010/main" val="145061747"/>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EEECE1"/>
      </a:lt2>
      <a:accent1>
        <a:srgbClr val="5F20A6"/>
      </a:accent1>
      <a:accent2>
        <a:srgbClr val="45B1C4"/>
      </a:accent2>
      <a:accent3>
        <a:srgbClr val="19BA7B"/>
      </a:accent3>
      <a:accent4>
        <a:srgbClr val="F37E6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rchiverLinkFileType xmlns="9a62cb05-ed39-4454-95f3-a20c240141b6" xsi:nil="true"/>
    <TaxCatchAll xmlns="7f464cdd-94c0-4235-a476-08e9d1c7542f" xsi:nil="true"/>
    <lcf76f155ced4ddcb4097134ff3c332f xmlns="9a62cb05-ed39-4454-95f3-a20c240141b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F777D18D22B3F419804E95FAADF5B1E" ma:contentTypeVersion="49" ma:contentTypeDescription="Create a new document." ma:contentTypeScope="" ma:versionID="507738a33a99a3fd3b9d83900deb818f">
  <xsd:schema xmlns:xsd="http://www.w3.org/2001/XMLSchema" xmlns:xs="http://www.w3.org/2001/XMLSchema" xmlns:p="http://schemas.microsoft.com/office/2006/metadata/properties" xmlns:ns2="9a62cb05-ed39-4454-95f3-a20c240141b6" xmlns:ns3="7f464cdd-94c0-4235-a476-08e9d1c7542f" targetNamespace="http://schemas.microsoft.com/office/2006/metadata/properties" ma:root="true" ma:fieldsID="e30db9fa96f44665fbb59338f062f849" ns2:_="" ns3:_="">
    <xsd:import namespace="9a62cb05-ed39-4454-95f3-a20c240141b6"/>
    <xsd:import namespace="7f464cdd-94c0-4235-a476-08e9d1c7542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ArchiverLinkFileTyp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62cb05-ed39-4454-95f3-a20c240141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373d6a1-87b9-475e-b10a-bb582e919fc4"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ArchiverLinkFileType" ma:index="21" nillable="true" ma:displayName="ArchiverLinkFileType" ma:hidden="true" ma:internalName="ArchiverLinkFileType" ma:readOnly="fals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464cdd-94c0-4235-a476-08e9d1c7542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b77c33e-8651-4025-a3ce-a7f13b6008bc}" ma:internalName="TaxCatchAll" ma:showField="CatchAllData" ma:web="7f464cdd-94c0-4235-a476-08e9d1c754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1B67159-F020-4B42-A72D-287D435322D2}">
  <ds:schemaRefs>
    <ds:schemaRef ds:uri="http://purl.org/dc/terms/"/>
    <ds:schemaRef ds:uri="http://purl.org/dc/elements/1.1/"/>
    <ds:schemaRef ds:uri="http://schemas.microsoft.com/office/infopath/2007/PartnerControls"/>
    <ds:schemaRef ds:uri="9a62cb05-ed39-4454-95f3-a20c240141b6"/>
    <ds:schemaRef ds:uri="http://purl.org/dc/dcmitype/"/>
    <ds:schemaRef ds:uri="http://schemas.microsoft.com/office/2006/documentManagement/types"/>
    <ds:schemaRef ds:uri="http://www.w3.org/XML/1998/namespace"/>
    <ds:schemaRef ds:uri="http://schemas.openxmlformats.org/package/2006/metadata/core-properties"/>
    <ds:schemaRef ds:uri="7f464cdd-94c0-4235-a476-08e9d1c7542f"/>
    <ds:schemaRef ds:uri="http://schemas.microsoft.com/office/2006/metadata/properties"/>
  </ds:schemaRefs>
</ds:datastoreItem>
</file>

<file path=customXml/itemProps2.xml><?xml version="1.0" encoding="utf-8"?>
<ds:datastoreItem xmlns:ds="http://schemas.openxmlformats.org/officeDocument/2006/customXml" ds:itemID="{29A23BEB-B259-4222-A942-3544957B79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62cb05-ed39-4454-95f3-a20c240141b6"/>
    <ds:schemaRef ds:uri="7f464cdd-94c0-4235-a476-08e9d1c754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34E749-AA2D-4810-AE63-AB3D3776DF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6058</TotalTime>
  <Words>1047</Words>
  <Application>Microsoft Office PowerPoint</Application>
  <PresentationFormat>Custom</PresentationFormat>
  <Paragraphs>152</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GE HealthCare in Wisconsin  2024 Economic Impact </vt:lpstr>
      <vt:lpstr>GE HealthCare in South Carolina  2024 Economic Impact </vt:lpstr>
      <vt:lpstr>GE HealthCare in Ohio 2024 Economic Impact </vt:lpstr>
      <vt:lpstr>GE HealthCare in Utah 2024 Economic Impact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Emily Offit</dc:creator>
  <cp:lastModifiedBy>Emily Offit</cp:lastModifiedBy>
  <cp:revision>432</cp:revision>
  <dcterms:created xsi:type="dcterms:W3CDTF">2025-04-08T13:04:39Z</dcterms:created>
  <dcterms:modified xsi:type="dcterms:W3CDTF">2025-06-30T12:02:41Z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2025-04-07T00:00:00Z</vt:filetime>
  </property>
  <property fmtid="{D5CDD505-2E9C-101B-9397-08002B2CF9AE}" pid="3" name="Creator">
    <vt:lpwstr>Adobe InDesign 20.2 (Macintosh)</vt:lpwstr>
  </property>
  <property fmtid="{D5CDD505-2E9C-101B-9397-08002B2CF9AE}" pid="4" name="LastSaved">
    <vt:filetime>2025-04-08T00:00:00Z</vt:filetime>
  </property>
  <property fmtid="{D5CDD505-2E9C-101B-9397-08002B2CF9AE}" pid="5" name="Producer">
    <vt:lpwstr>Adobe PDF Library 17.0</vt:lpwstr>
  </property>
  <property fmtid="{D5CDD505-2E9C-101B-9397-08002B2CF9AE}" pid="6" name="ContentTypeId">
    <vt:lpwstr>0x010100FF777D18D22B3F419804E95FAADF5B1E</vt:lpwstr>
  </property>
  <property fmtid="{D5CDD505-2E9C-101B-9397-08002B2CF9AE}" pid="7" name="MediaServiceImageTags">
    <vt:lpwstr/>
  </property>
</Properties>
</file>